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2"/>
  </p:notesMasterIdLst>
  <p:sldIdLst>
    <p:sldId id="256" r:id="rId2"/>
    <p:sldId id="398" r:id="rId3"/>
    <p:sldId id="331" r:id="rId4"/>
    <p:sldId id="2611" r:id="rId5"/>
    <p:sldId id="2545" r:id="rId6"/>
    <p:sldId id="2639" r:id="rId7"/>
    <p:sldId id="2701" r:id="rId8"/>
    <p:sldId id="2835" r:id="rId9"/>
    <p:sldId id="2837" r:id="rId10"/>
    <p:sldId id="2836" r:id="rId11"/>
    <p:sldId id="2838" r:id="rId12"/>
    <p:sldId id="2853" r:id="rId13"/>
    <p:sldId id="2834" r:id="rId14"/>
    <p:sldId id="2702" r:id="rId15"/>
    <p:sldId id="2659" r:id="rId16"/>
    <p:sldId id="2669" r:id="rId17"/>
    <p:sldId id="2703" r:id="rId18"/>
    <p:sldId id="2802" r:id="rId19"/>
    <p:sldId id="2672" r:id="rId20"/>
    <p:sldId id="2673" r:id="rId21"/>
    <p:sldId id="2670" r:id="rId22"/>
    <p:sldId id="2647" r:id="rId23"/>
    <p:sldId id="2656" r:id="rId24"/>
    <p:sldId id="2700" r:id="rId25"/>
    <p:sldId id="2655" r:id="rId26"/>
    <p:sldId id="2657" r:id="rId27"/>
    <p:sldId id="2658" r:id="rId28"/>
    <p:sldId id="2660" r:id="rId29"/>
    <p:sldId id="2661" r:id="rId30"/>
    <p:sldId id="2650" r:id="rId31"/>
    <p:sldId id="2654" r:id="rId32"/>
    <p:sldId id="2648" r:id="rId33"/>
    <p:sldId id="2653" r:id="rId34"/>
    <p:sldId id="2651" r:id="rId35"/>
    <p:sldId id="2652" r:id="rId36"/>
    <p:sldId id="2695" r:id="rId37"/>
    <p:sldId id="2705" r:id="rId38"/>
    <p:sldId id="2698" r:id="rId39"/>
    <p:sldId id="2696" r:id="rId40"/>
    <p:sldId id="2712" r:id="rId41"/>
    <p:sldId id="2714" r:id="rId42"/>
    <p:sldId id="2715" r:id="rId43"/>
    <p:sldId id="2716" r:id="rId44"/>
    <p:sldId id="2713" r:id="rId45"/>
    <p:sldId id="2722" r:id="rId46"/>
    <p:sldId id="2724" r:id="rId47"/>
    <p:sldId id="2777" r:id="rId48"/>
    <p:sldId id="2742" r:id="rId49"/>
    <p:sldId id="2725" r:id="rId50"/>
    <p:sldId id="2726" r:id="rId51"/>
    <p:sldId id="2727" r:id="rId52"/>
    <p:sldId id="2728" r:id="rId53"/>
    <p:sldId id="2729" r:id="rId54"/>
    <p:sldId id="2730" r:id="rId55"/>
    <p:sldId id="2718" r:id="rId56"/>
    <p:sldId id="2719" r:id="rId57"/>
    <p:sldId id="2720" r:id="rId58"/>
    <p:sldId id="2745" r:id="rId59"/>
    <p:sldId id="2748" r:id="rId60"/>
    <p:sldId id="2749" r:id="rId61"/>
    <p:sldId id="2755" r:id="rId62"/>
    <p:sldId id="2756" r:id="rId63"/>
    <p:sldId id="2760" r:id="rId64"/>
    <p:sldId id="2751" r:id="rId65"/>
    <p:sldId id="2762" r:id="rId66"/>
    <p:sldId id="2763" r:id="rId67"/>
    <p:sldId id="2764" r:id="rId68"/>
    <p:sldId id="2750" r:id="rId69"/>
    <p:sldId id="2767" r:id="rId70"/>
    <p:sldId id="2819" r:id="rId71"/>
    <p:sldId id="2779" r:id="rId72"/>
    <p:sldId id="2780" r:id="rId73"/>
    <p:sldId id="2820" r:id="rId74"/>
    <p:sldId id="2784" r:id="rId75"/>
    <p:sldId id="2783" r:id="rId76"/>
    <p:sldId id="2781" r:id="rId77"/>
    <p:sldId id="2768" r:id="rId78"/>
    <p:sldId id="2765" r:id="rId79"/>
    <p:sldId id="2747" r:id="rId80"/>
    <p:sldId id="2734" r:id="rId81"/>
    <p:sldId id="2738" r:id="rId82"/>
    <p:sldId id="2736" r:id="rId83"/>
    <p:sldId id="2735" r:id="rId84"/>
    <p:sldId id="2737" r:id="rId85"/>
    <p:sldId id="2741" r:id="rId86"/>
    <p:sldId id="2770" r:id="rId87"/>
    <p:sldId id="2775" r:id="rId88"/>
    <p:sldId id="2743" r:id="rId89"/>
    <p:sldId id="2744" r:id="rId90"/>
    <p:sldId id="2772" r:id="rId91"/>
    <p:sldId id="2774" r:id="rId92"/>
    <p:sldId id="2773" r:id="rId93"/>
    <p:sldId id="2771" r:id="rId94"/>
    <p:sldId id="2721" r:id="rId95"/>
    <p:sldId id="2811" r:id="rId96"/>
    <p:sldId id="2826" r:id="rId97"/>
    <p:sldId id="2823" r:id="rId98"/>
    <p:sldId id="2813" r:id="rId99"/>
    <p:sldId id="2794" r:id="rId100"/>
    <p:sldId id="2824" r:id="rId101"/>
    <p:sldId id="2795" r:id="rId102"/>
    <p:sldId id="2812" r:id="rId103"/>
    <p:sldId id="2814" r:id="rId104"/>
    <p:sldId id="2827" r:id="rId105"/>
    <p:sldId id="2815" r:id="rId106"/>
    <p:sldId id="2816" r:id="rId107"/>
    <p:sldId id="2831" r:id="rId108"/>
    <p:sldId id="2832" r:id="rId109"/>
    <p:sldId id="2833" r:id="rId110"/>
    <p:sldId id="2839" r:id="rId111"/>
    <p:sldId id="2817" r:id="rId112"/>
    <p:sldId id="2830" r:id="rId113"/>
    <p:sldId id="2840" r:id="rId114"/>
    <p:sldId id="2825" r:id="rId115"/>
    <p:sldId id="2644" r:id="rId116"/>
    <p:sldId id="2640" r:id="rId117"/>
    <p:sldId id="2684" r:id="rId118"/>
    <p:sldId id="2681" r:id="rId119"/>
    <p:sldId id="2645" r:id="rId120"/>
    <p:sldId id="2785" r:id="rId121"/>
    <p:sldId id="2786" r:id="rId122"/>
    <p:sldId id="2787" r:id="rId123"/>
    <p:sldId id="2788" r:id="rId124"/>
    <p:sldId id="2789" r:id="rId125"/>
    <p:sldId id="2790" r:id="rId126"/>
    <p:sldId id="2792" r:id="rId127"/>
    <p:sldId id="2791" r:id="rId128"/>
    <p:sldId id="2646" r:id="rId129"/>
    <p:sldId id="2776" r:id="rId130"/>
    <p:sldId id="2675" r:id="rId131"/>
    <p:sldId id="2676" r:id="rId132"/>
    <p:sldId id="2677" r:id="rId133"/>
    <p:sldId id="2697" r:id="rId134"/>
    <p:sldId id="2731" r:id="rId135"/>
    <p:sldId id="2666" r:id="rId136"/>
    <p:sldId id="2733" r:id="rId137"/>
    <p:sldId id="2665" r:id="rId138"/>
    <p:sldId id="2663" r:id="rId139"/>
    <p:sldId id="2664" r:id="rId140"/>
    <p:sldId id="2732" r:id="rId141"/>
    <p:sldId id="2638" r:id="rId142"/>
    <p:sldId id="2680" r:id="rId143"/>
    <p:sldId id="2584" r:id="rId144"/>
    <p:sldId id="2586" r:id="rId145"/>
    <p:sldId id="2587" r:id="rId146"/>
    <p:sldId id="2619" r:id="rId147"/>
    <p:sldId id="2628" r:id="rId148"/>
    <p:sldId id="2629" r:id="rId149"/>
    <p:sldId id="2630" r:id="rId150"/>
    <p:sldId id="2631" r:id="rId151"/>
    <p:sldId id="2632" r:id="rId152"/>
    <p:sldId id="2633" r:id="rId153"/>
    <p:sldId id="2634" r:id="rId154"/>
    <p:sldId id="2635" r:id="rId155"/>
    <p:sldId id="2636" r:id="rId156"/>
    <p:sldId id="2637" r:id="rId157"/>
    <p:sldId id="2610" r:id="rId158"/>
    <p:sldId id="2685" r:id="rId159"/>
    <p:sldId id="2687" r:id="rId160"/>
    <p:sldId id="2689" r:id="rId161"/>
    <p:sldId id="2691" r:id="rId162"/>
    <p:sldId id="2688" r:id="rId163"/>
    <p:sldId id="2690" r:id="rId164"/>
    <p:sldId id="2588" r:id="rId165"/>
    <p:sldId id="2692" r:id="rId166"/>
    <p:sldId id="2693" r:id="rId167"/>
    <p:sldId id="2592" r:id="rId168"/>
    <p:sldId id="2622" r:id="rId169"/>
    <p:sldId id="2867" r:id="rId170"/>
    <p:sldId id="2793" r:id="rId171"/>
    <p:sldId id="2862" r:id="rId172"/>
    <p:sldId id="2621" r:id="rId173"/>
    <p:sldId id="2868" r:id="rId174"/>
    <p:sldId id="2863" r:id="rId175"/>
    <p:sldId id="2864" r:id="rId176"/>
    <p:sldId id="2865" r:id="rId177"/>
    <p:sldId id="2870" r:id="rId178"/>
    <p:sldId id="2878" r:id="rId179"/>
    <p:sldId id="2880" r:id="rId180"/>
    <p:sldId id="2879" r:id="rId181"/>
    <p:sldId id="2612" r:id="rId182"/>
    <p:sldId id="2623" r:id="rId183"/>
    <p:sldId id="2598" r:id="rId184"/>
    <p:sldId id="2594" r:id="rId185"/>
    <p:sldId id="2591" r:id="rId186"/>
    <p:sldId id="2589" r:id="rId187"/>
    <p:sldId id="2613" r:id="rId188"/>
    <p:sldId id="2614" r:id="rId189"/>
    <p:sldId id="2615" r:id="rId190"/>
    <p:sldId id="2616" r:id="rId191"/>
    <p:sldId id="2617" r:id="rId192"/>
    <p:sldId id="2618" r:id="rId193"/>
    <p:sldId id="2595" r:id="rId194"/>
    <p:sldId id="2593" r:id="rId195"/>
    <p:sldId id="2797" r:id="rId196"/>
    <p:sldId id="2876" r:id="rId197"/>
    <p:sldId id="2875" r:id="rId198"/>
    <p:sldId id="2872" r:id="rId199"/>
    <p:sldId id="2873" r:id="rId200"/>
    <p:sldId id="2874" r:id="rId201"/>
    <p:sldId id="2871" r:id="rId202"/>
    <p:sldId id="2798" r:id="rId203"/>
    <p:sldId id="2809" r:id="rId204"/>
    <p:sldId id="2769" r:id="rId205"/>
    <p:sldId id="2590" r:id="rId206"/>
    <p:sldId id="2799" r:id="rId207"/>
    <p:sldId id="2804" r:id="rId208"/>
    <p:sldId id="2803" r:id="rId209"/>
    <p:sldId id="2807" r:id="rId210"/>
    <p:sldId id="2805" r:id="rId211"/>
    <p:sldId id="2877" r:id="rId212"/>
    <p:sldId id="2806" r:id="rId213"/>
    <p:sldId id="2796" r:id="rId214"/>
    <p:sldId id="2808" r:id="rId215"/>
    <p:sldId id="2800" r:id="rId216"/>
    <p:sldId id="2801" r:id="rId217"/>
    <p:sldId id="2604" r:id="rId218"/>
    <p:sldId id="2605" r:id="rId219"/>
    <p:sldId id="2600" r:id="rId220"/>
    <p:sldId id="2855" r:id="rId221"/>
    <p:sldId id="2596" r:id="rId222"/>
    <p:sldId id="2849" r:id="rId223"/>
    <p:sldId id="2852" r:id="rId224"/>
    <p:sldId id="2851" r:id="rId225"/>
    <p:sldId id="2854" r:id="rId226"/>
    <p:sldId id="2856" r:id="rId227"/>
    <p:sldId id="2857" r:id="rId228"/>
    <p:sldId id="2606" r:id="rId229"/>
    <p:sldId id="2858" r:id="rId230"/>
    <p:sldId id="2607" r:id="rId231"/>
    <p:sldId id="2859" r:id="rId232"/>
    <p:sldId id="2861" r:id="rId233"/>
    <p:sldId id="2860" r:id="rId234"/>
    <p:sldId id="2624" r:id="rId235"/>
    <p:sldId id="2625" r:id="rId236"/>
    <p:sldId id="2601" r:id="rId237"/>
    <p:sldId id="2602" r:id="rId238"/>
    <p:sldId id="2881" r:id="rId239"/>
    <p:sldId id="2603" r:id="rId240"/>
    <p:sldId id="2580" r:id="rId241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>
          <p15:clr>
            <a:srgbClr val="A4A3A4"/>
          </p15:clr>
        </p15:guide>
        <p15:guide id="2" orient="horz" pos="4156">
          <p15:clr>
            <a:srgbClr val="A4A3A4"/>
          </p15:clr>
        </p15:guide>
        <p15:guide id="3" orient="horz" pos="890">
          <p15:clr>
            <a:srgbClr val="A4A3A4"/>
          </p15:clr>
        </p15:guide>
        <p15:guide id="4" pos="217" userDrawn="1">
          <p15:clr>
            <a:srgbClr val="A4A3A4"/>
          </p15:clr>
        </p15:guide>
        <p15:guide id="5" pos="6023">
          <p15:clr>
            <a:srgbClr val="A4A3A4"/>
          </p15:clr>
        </p15:guide>
        <p15:guide id="6" pos="439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CDF"/>
    <a:srgbClr val="C2C5C5"/>
    <a:srgbClr val="01CB9B"/>
    <a:srgbClr val="E6E6E6"/>
    <a:srgbClr val="6EAF45"/>
    <a:srgbClr val="4573C3"/>
    <a:srgbClr val="FFC102"/>
    <a:srgbClr val="948A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58" autoAdjust="0"/>
    <p:restoredTop sz="92506" autoAdjust="0"/>
  </p:normalViewPr>
  <p:slideViewPr>
    <p:cSldViewPr>
      <p:cViewPr varScale="1">
        <p:scale>
          <a:sx n="88" d="100"/>
          <a:sy n="88" d="100"/>
        </p:scale>
        <p:origin x="576" y="90"/>
      </p:cViewPr>
      <p:guideLst>
        <p:guide orient="horz" pos="482"/>
        <p:guide orient="horz" pos="4156"/>
        <p:guide orient="horz" pos="890"/>
        <p:guide pos="217"/>
        <p:guide pos="6023"/>
        <p:guide pos="439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notesMaster" Target="notesMasters/notes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viewProps" Target="view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theme" Target="theme/theme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tableStyles" Target="tableStyle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425D8-D77A-47D9-A78B-1C162B9A78B3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2F151-F8E9-49FD-AAF6-1663CD6B9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072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2788" y="744538"/>
            <a:ext cx="5372100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202B1-D589-442A-876F-2D517D5FB4C9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46716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72456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89130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18968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45155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61144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84764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37822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09412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05024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78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40222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01130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32634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17140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86169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30400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59495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3127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77281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92060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333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13111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51528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55725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37835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23710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5625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766177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1338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37769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42813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897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58127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33179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5982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57484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013254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215043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86700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33767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27973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704456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1024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24670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981590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400648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68162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621107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919046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78760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58604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808029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23135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405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7296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88498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54824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738320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1912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39702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439184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464955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23709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810086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648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02843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944119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48275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111197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069177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331054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7610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368574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97515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25086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2477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994385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743293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90373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437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054837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583167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794574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456889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012518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540969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572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83521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606749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301098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576596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75703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04610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20167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960782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305996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448937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5075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033148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687534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578136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63655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488735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481995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058229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15919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1355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30423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944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511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29290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125902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978556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338254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595765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420678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257389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121659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377055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26056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2860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14684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88097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27775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864318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793675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425424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97548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92012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94749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908220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202B1-D589-442A-876F-2D517D5FB4C9}" type="slidenum">
              <a:rPr lang="en-US" altLang="ko-KR" smtClean="0"/>
              <a:pPr>
                <a:defRPr/>
              </a:pPr>
              <a:t>240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07044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7691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4248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7188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7053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2856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8718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669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744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557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485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9202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2543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4702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3238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5174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3849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7609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7267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477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9817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7168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74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2259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6852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9220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2915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0397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9957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2795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472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8030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6739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2287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2294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4196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7419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7026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6060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58520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59923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910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88672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2563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07441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13811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95228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9234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55294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37212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13117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168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911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6219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91289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60236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54006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28415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21856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42144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30060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7775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84315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756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29152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28050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1851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07679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54279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62282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02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55656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76225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77716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490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07761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07866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7110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1586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35264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56247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85762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48860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84980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78564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625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ctrTitle"/>
          </p:nvPr>
        </p:nvSpPr>
        <p:spPr>
          <a:xfrm>
            <a:off x="742950" y="2130432"/>
            <a:ext cx="8420100" cy="64633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부제목 2"/>
          <p:cNvSpPr>
            <a:spLocks noGrp="1"/>
          </p:cNvSpPr>
          <p:nvPr>
            <p:ph type="subTitle" idx="1"/>
          </p:nvPr>
        </p:nvSpPr>
        <p:spPr>
          <a:xfrm>
            <a:off x="1485900" y="2958859"/>
            <a:ext cx="6934200" cy="5847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740532" y="2924944"/>
            <a:ext cx="84249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Namecard 10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51"/>
          <a:stretch/>
        </p:blipFill>
        <p:spPr bwMode="auto">
          <a:xfrm>
            <a:off x="7346730" y="8"/>
            <a:ext cx="2559269" cy="50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17235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+mj-lt"/>
              <a:buAutoNum type="romanUcPeriod"/>
              <a:defRPr sz="2200"/>
            </a:lvl1pPr>
            <a:lvl2pPr marL="723900" indent="-368300">
              <a:buFont typeface="+mj-lt"/>
              <a:buAutoNum type="arabicPeriod"/>
              <a:defRPr sz="2000"/>
            </a:lvl2pPr>
            <a:lvl3pPr marL="1079500" indent="-355600">
              <a:buFont typeface="+mj-lt"/>
              <a:buAutoNum type="arabicParenR"/>
              <a:defRPr sz="1800"/>
            </a:lvl3pPr>
            <a:lvl4pPr marL="1435100" indent="-355600">
              <a:buFont typeface="Wingdings" panose="05000000000000000000" pitchFamily="2" charset="2"/>
              <a:buChar char="u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1124744"/>
            <a:ext cx="8385381" cy="538956"/>
          </a:xfrm>
          <a:prstGeom prst="rect">
            <a:avLst/>
          </a:prstGeom>
          <a:gradFill>
            <a:gsLst>
              <a:gs pos="39000">
                <a:srgbClr val="7DBB1B"/>
              </a:gs>
              <a:gs pos="0">
                <a:srgbClr val="D5DF00"/>
              </a:gs>
              <a:gs pos="100000">
                <a:srgbClr val="2596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690749" y="1115162"/>
            <a:ext cx="562783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8002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+mj-lt"/>
              <a:buAutoNum type="arabicPeriod"/>
              <a:defRPr sz="2200"/>
            </a:lvl1pPr>
            <a:lvl2pPr marL="723900" indent="-368300">
              <a:buFont typeface="+mj-lt"/>
              <a:buAutoNum type="arabicParenR"/>
              <a:defRPr sz="2000"/>
            </a:lvl2pPr>
            <a:lvl3pPr marL="1079500" indent="-355600">
              <a:buFont typeface="+mj-lt"/>
              <a:buAutoNum type="arabicParenR"/>
              <a:defRPr sz="1800"/>
            </a:lvl3pPr>
            <a:lvl4pPr marL="1435100" indent="-355600">
              <a:buFont typeface="Wingdings" panose="05000000000000000000" pitchFamily="2" charset="2"/>
              <a:buChar char="u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1364601" y="1945382"/>
            <a:ext cx="8541399" cy="619522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6240693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44488" y="116639"/>
            <a:ext cx="9217025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15511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Wingdings" panose="05000000000000000000" pitchFamily="2" charset="2"/>
              <a:buChar char="§"/>
              <a:defRPr sz="1800"/>
            </a:lvl1pPr>
            <a:lvl2pPr marL="742950" indent="-379413">
              <a:buFont typeface="Wingdings" panose="05000000000000000000" pitchFamily="2" charset="2"/>
              <a:buChar char="§"/>
              <a:defRPr sz="1600"/>
            </a:lvl2pPr>
            <a:lvl3pPr marL="1079500" indent="-355600">
              <a:buFont typeface="Wingdings" panose="05000000000000000000" pitchFamily="2" charset="2"/>
              <a:buChar char="§"/>
              <a:defRPr sz="1600"/>
            </a:lvl3pPr>
            <a:lvl4pPr marL="1435100" indent="-355600">
              <a:buFont typeface="Wingdings" panose="05000000000000000000" pitchFamily="2" charset="2"/>
              <a:buChar char="§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22972" y="547519"/>
            <a:ext cx="925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4304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344488" y="6594850"/>
            <a:ext cx="5076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Copyright 2017~2023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by </a:t>
            </a:r>
            <a:r>
              <a:rPr lang="en-US" altLang="ko-KR" sz="1000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OBCon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Inc., All right reserved.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134447" y="6594851"/>
            <a:ext cx="2427066" cy="246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www.obcon.biz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2.gif"/><Relationship Id="rId4" Type="http://schemas.openxmlformats.org/officeDocument/2006/relationships/image" Target="../media/image131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5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gif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3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gif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6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0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gif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4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4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4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4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4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9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4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4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2.png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4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4.png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4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4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4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4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6.jpe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1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4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4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0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4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0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50.png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4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4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4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4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4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4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4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4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4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gif"/><Relationship Id="rId4" Type="http://schemas.openxmlformats.org/officeDocument/2006/relationships/image" Target="../media/image6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2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jpeg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gi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9.png"/><Relationship Id="rId4" Type="http://schemas.openxmlformats.org/officeDocument/2006/relationships/image" Target="../media/image88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gif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0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646331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Deep Learning</a:t>
            </a:r>
            <a:endParaRPr lang="ko-KR" altLang="en-US" sz="3600" dirty="0"/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1485900" y="2996957"/>
            <a:ext cx="6934200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>
                <a:solidFill>
                  <a:srgbClr val="00B050"/>
                </a:solidFill>
                <a:latin typeface="+mj-ea"/>
                <a:ea typeface="+mj-ea"/>
              </a:rPr>
              <a:t>오</a:t>
            </a:r>
            <a:r>
              <a:rPr lang="ko-KR" altLang="en-US" sz="2400" b="1">
                <a:solidFill>
                  <a:srgbClr val="0070C0"/>
                </a:solidFill>
                <a:latin typeface="+mj-ea"/>
                <a:ea typeface="+mj-ea"/>
              </a:rPr>
              <a:t>비</a:t>
            </a:r>
            <a:r>
              <a:rPr lang="ko-KR" altLang="en-US" sz="2400" b="1">
                <a:solidFill>
                  <a:srgbClr val="C00000"/>
                </a:solidFill>
                <a:latin typeface="+mj-ea"/>
                <a:ea typeface="+mj-ea"/>
              </a:rPr>
              <a:t>컨</a:t>
            </a:r>
            <a:r>
              <a:rPr lang="en-US" altLang="ko-KR" sz="2400" b="1">
                <a:latin typeface="+mj-ea"/>
                <a:ea typeface="+mj-ea"/>
              </a:rPr>
              <a:t>(</a:t>
            </a:r>
            <a:r>
              <a:rPr lang="en-US" altLang="ko-KR" sz="2400" b="1">
                <a:solidFill>
                  <a:srgbClr val="00B050"/>
                </a:solidFill>
                <a:latin typeface="+mj-ea"/>
                <a:ea typeface="+mj-ea"/>
              </a:rPr>
              <a:t>O</a:t>
            </a:r>
            <a:r>
              <a:rPr lang="en-US" altLang="ko-KR" sz="2400" b="1">
                <a:solidFill>
                  <a:srgbClr val="0070C0"/>
                </a:solidFill>
                <a:latin typeface="+mj-ea"/>
                <a:ea typeface="+mj-ea"/>
              </a:rPr>
              <a:t>B</a:t>
            </a:r>
            <a:r>
              <a:rPr lang="en-US" altLang="ko-KR" sz="2400" b="1">
                <a:solidFill>
                  <a:srgbClr val="C00000"/>
                </a:solidFill>
                <a:latin typeface="+mj-ea"/>
                <a:ea typeface="+mj-ea"/>
              </a:rPr>
              <a:t>Con</a:t>
            </a:r>
            <a:r>
              <a:rPr lang="en-US" altLang="ko-KR" sz="2400" b="1">
                <a:latin typeface="+mj-ea"/>
                <a:ea typeface="+mj-ea"/>
              </a:rPr>
              <a:t>)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1607199" y="4725144"/>
            <a:ext cx="6934200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+mj-ea"/>
                <a:ea typeface="+mj-ea"/>
              </a:rPr>
              <a:t>2023.07.11 </a:t>
            </a:r>
            <a:r>
              <a:rPr lang="en-US" altLang="ko-KR" sz="2400">
                <a:latin typeface="+mj-ea"/>
                <a:ea typeface="+mj-ea"/>
              </a:rPr>
              <a:t>~ 2023.08.19</a:t>
            </a:r>
            <a:endParaRPr lang="en-US" altLang="ko-KR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14526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770864"/>
            <a:ext cx="2556244" cy="45981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Embedding</a:t>
            </a:r>
          </a:p>
          <a:p>
            <a:pPr marL="357188" indent="-182563"/>
            <a:r>
              <a:rPr lang="en-US" altLang="ko-KR" sz="1200" u="sng">
                <a:latin typeface="+mn-ea"/>
              </a:rPr>
              <a:t>Text</a:t>
            </a:r>
            <a:r>
              <a:rPr lang="ko-KR" altLang="en-US" sz="1200" u="sng">
                <a:latin typeface="+mn-ea"/>
              </a:rPr>
              <a:t>에서 특징 추출</a:t>
            </a:r>
            <a:endParaRPr lang="en-US" altLang="ko-KR" sz="1200" u="sng"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OHE (One-Hot Encoding)</a:t>
            </a: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Count, Frequency, Probability, Distance, … </a:t>
            </a: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Word2Vec</a:t>
            </a:r>
          </a:p>
          <a:p>
            <a:pPr marL="357188" indent="-182563"/>
            <a:r>
              <a:rPr lang="en-US" altLang="ko-KR" sz="1200">
                <a:latin typeface="+mn-ea"/>
              </a:rPr>
              <a:t>GloVe (Golbal Vectors for word representation, </a:t>
            </a:r>
            <a:r>
              <a:rPr lang="ko-KR" altLang="en-US" sz="1200">
                <a:latin typeface="+mn-ea"/>
              </a:rPr>
              <a:t>단어 표현 전역 벡터</a:t>
            </a:r>
            <a:r>
              <a:rPr lang="en-US" altLang="ko-KR" sz="1200">
                <a:latin typeface="+mn-ea"/>
              </a:rPr>
              <a:t>)</a:t>
            </a: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Seq2Seq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2E4AA-E957-ED99-71CE-DB81CC2255D2}"/>
              </a:ext>
            </a:extLst>
          </p:cNvPr>
          <p:cNvSpPr/>
          <p:nvPr/>
        </p:nvSpPr>
        <p:spPr>
          <a:xfrm>
            <a:off x="2360712" y="1412875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8BD963-7D3A-EE71-879C-1036C6A59F41}"/>
              </a:ext>
            </a:extLst>
          </p:cNvPr>
          <p:cNvSpPr/>
          <p:nvPr/>
        </p:nvSpPr>
        <p:spPr>
          <a:xfrm>
            <a:off x="5889224" y="1412875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3BFB9-67A8-075A-3A51-18A81F715267}"/>
              </a:ext>
            </a:extLst>
          </p:cNvPr>
          <p:cNvSpPr/>
          <p:nvPr/>
        </p:nvSpPr>
        <p:spPr>
          <a:xfrm>
            <a:off x="4124968" y="1412875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375D9E-02E5-01FB-BAA7-D9063A313C39}"/>
              </a:ext>
            </a:extLst>
          </p:cNvPr>
          <p:cNvCxnSpPr/>
          <p:nvPr/>
        </p:nvCxnSpPr>
        <p:spPr>
          <a:xfrm>
            <a:off x="351284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A54FDC1-FA16-5BA5-208E-5F4C6CA47595}"/>
              </a:ext>
            </a:extLst>
          </p:cNvPr>
          <p:cNvCxnSpPr/>
          <p:nvPr/>
        </p:nvCxnSpPr>
        <p:spPr>
          <a:xfrm>
            <a:off x="351284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25F9F25-FCCD-1507-ED26-7CD70C09993F}"/>
              </a:ext>
            </a:extLst>
          </p:cNvPr>
          <p:cNvCxnSpPr/>
          <p:nvPr/>
        </p:nvCxnSpPr>
        <p:spPr>
          <a:xfrm>
            <a:off x="529697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C784B3-1F85-F715-815B-EDBCE71DA04B}"/>
              </a:ext>
            </a:extLst>
          </p:cNvPr>
          <p:cNvCxnSpPr/>
          <p:nvPr/>
        </p:nvCxnSpPr>
        <p:spPr>
          <a:xfrm>
            <a:off x="529697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BE6BCB-E069-42D6-65C2-5C16E5850121}"/>
              </a:ext>
            </a:extLst>
          </p:cNvPr>
          <p:cNvSpPr txBox="1"/>
          <p:nvPr/>
        </p:nvSpPr>
        <p:spPr>
          <a:xfrm>
            <a:off x="2360712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A04CD4-CC9F-43F6-087C-9E59C01E31AF}"/>
              </a:ext>
            </a:extLst>
          </p:cNvPr>
          <p:cNvSpPr txBox="1"/>
          <p:nvPr/>
        </p:nvSpPr>
        <p:spPr>
          <a:xfrm>
            <a:off x="4124968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09B5D9-34F1-6AD1-29EF-BC101367612D}"/>
              </a:ext>
            </a:extLst>
          </p:cNvPr>
          <p:cNvSpPr/>
          <p:nvPr/>
        </p:nvSpPr>
        <p:spPr>
          <a:xfrm>
            <a:off x="2360712" y="5337650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89B238A-6197-30DF-74B4-52F1216D3A55}"/>
              </a:ext>
            </a:extLst>
          </p:cNvPr>
          <p:cNvSpPr/>
          <p:nvPr/>
        </p:nvSpPr>
        <p:spPr>
          <a:xfrm>
            <a:off x="5889224" y="5337650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2133BC5-7231-72DB-7F2A-FC81FD9B5B30}"/>
              </a:ext>
            </a:extLst>
          </p:cNvPr>
          <p:cNvSpPr/>
          <p:nvPr/>
        </p:nvSpPr>
        <p:spPr>
          <a:xfrm>
            <a:off x="4124968" y="5337650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321328-2934-CC62-2402-DB8FE55D3F01}"/>
              </a:ext>
            </a:extLst>
          </p:cNvPr>
          <p:cNvCxnSpPr/>
          <p:nvPr/>
        </p:nvCxnSpPr>
        <p:spPr>
          <a:xfrm>
            <a:off x="351284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9FF7294-B453-0255-7A0E-C3C7047AA7D3}"/>
              </a:ext>
            </a:extLst>
          </p:cNvPr>
          <p:cNvCxnSpPr/>
          <p:nvPr/>
        </p:nvCxnSpPr>
        <p:spPr>
          <a:xfrm>
            <a:off x="351284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A36D20F-850B-BF1D-B6D8-1ECD8F885639}"/>
              </a:ext>
            </a:extLst>
          </p:cNvPr>
          <p:cNvCxnSpPr/>
          <p:nvPr/>
        </p:nvCxnSpPr>
        <p:spPr>
          <a:xfrm>
            <a:off x="529697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28117BE-1453-422B-A23F-E62863DDC3C7}"/>
              </a:ext>
            </a:extLst>
          </p:cNvPr>
          <p:cNvCxnSpPr/>
          <p:nvPr/>
        </p:nvCxnSpPr>
        <p:spPr>
          <a:xfrm>
            <a:off x="529697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144F373-C9FF-C19B-F06B-D009D6240718}"/>
              </a:ext>
            </a:extLst>
          </p:cNvPr>
          <p:cNvSpPr txBox="1"/>
          <p:nvPr/>
        </p:nvSpPr>
        <p:spPr>
          <a:xfrm>
            <a:off x="2360712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E9C9E25-6621-3EB5-E38D-B89C664AE642}"/>
              </a:ext>
            </a:extLst>
          </p:cNvPr>
          <p:cNvSpPr txBox="1"/>
          <p:nvPr/>
        </p:nvSpPr>
        <p:spPr>
          <a:xfrm>
            <a:off x="5889224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1CDF96-B518-60A6-B16F-37E7BDC3778B}"/>
              </a:ext>
            </a:extLst>
          </p:cNvPr>
          <p:cNvSpPr txBox="1"/>
          <p:nvPr/>
        </p:nvSpPr>
        <p:spPr>
          <a:xfrm>
            <a:off x="4124968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13738FF-0488-A44B-E095-CBFAFE78B897}"/>
              </a:ext>
            </a:extLst>
          </p:cNvPr>
          <p:cNvSpPr/>
          <p:nvPr/>
        </p:nvSpPr>
        <p:spPr>
          <a:xfrm>
            <a:off x="2360712" y="3375263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B75FADF-7590-D104-9FFD-FEC91F59C2A8}"/>
              </a:ext>
            </a:extLst>
          </p:cNvPr>
          <p:cNvSpPr/>
          <p:nvPr/>
        </p:nvSpPr>
        <p:spPr>
          <a:xfrm>
            <a:off x="5889224" y="3375263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E64D32C-66AB-FD12-14A6-EDEC9E12AF7D}"/>
              </a:ext>
            </a:extLst>
          </p:cNvPr>
          <p:cNvSpPr/>
          <p:nvPr/>
        </p:nvSpPr>
        <p:spPr>
          <a:xfrm>
            <a:off x="4124968" y="3375263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ABDD92-A30A-DE7C-ABBE-D8F79820F350}"/>
              </a:ext>
            </a:extLst>
          </p:cNvPr>
          <p:cNvCxnSpPr/>
          <p:nvPr/>
        </p:nvCxnSpPr>
        <p:spPr>
          <a:xfrm>
            <a:off x="351284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47561A3-AC76-AA10-A94F-82BE3DE09428}"/>
              </a:ext>
            </a:extLst>
          </p:cNvPr>
          <p:cNvCxnSpPr/>
          <p:nvPr/>
        </p:nvCxnSpPr>
        <p:spPr>
          <a:xfrm>
            <a:off x="351284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20A1AA4-A1C0-8741-B9AA-50396A13A807}"/>
              </a:ext>
            </a:extLst>
          </p:cNvPr>
          <p:cNvCxnSpPr/>
          <p:nvPr/>
        </p:nvCxnSpPr>
        <p:spPr>
          <a:xfrm>
            <a:off x="529697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0D650E6B-BE7F-526B-E54F-8B027158644D}"/>
              </a:ext>
            </a:extLst>
          </p:cNvPr>
          <p:cNvCxnSpPr/>
          <p:nvPr/>
        </p:nvCxnSpPr>
        <p:spPr>
          <a:xfrm>
            <a:off x="529697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A648C3E-30E1-6A22-6217-A72FE6F69D64}"/>
              </a:ext>
            </a:extLst>
          </p:cNvPr>
          <p:cNvSpPr txBox="1"/>
          <p:nvPr/>
        </p:nvSpPr>
        <p:spPr>
          <a:xfrm>
            <a:off x="2360712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4ADA44-A622-7CC8-13E3-C131D04D2124}"/>
              </a:ext>
            </a:extLst>
          </p:cNvPr>
          <p:cNvSpPr txBox="1"/>
          <p:nvPr/>
        </p:nvSpPr>
        <p:spPr>
          <a:xfrm>
            <a:off x="5889224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C107889-37B4-8303-92E4-6FA1A3193CDF}"/>
              </a:ext>
            </a:extLst>
          </p:cNvPr>
          <p:cNvSpPr txBox="1"/>
          <p:nvPr/>
        </p:nvSpPr>
        <p:spPr>
          <a:xfrm>
            <a:off x="4124968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19FA3B40-D0FB-4B23-0E3D-D20C6141CEAC}"/>
              </a:ext>
            </a:extLst>
          </p:cNvPr>
          <p:cNvCxnSpPr>
            <a:cxnSpLocks/>
            <a:stCxn id="8" idx="3"/>
            <a:endCxn id="97" idx="0"/>
          </p:cNvCxnSpPr>
          <p:nvPr/>
        </p:nvCxnSpPr>
        <p:spPr>
          <a:xfrm>
            <a:off x="5204968" y="2042875"/>
            <a:ext cx="324206" cy="790829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AB669A72-1F98-2582-0391-1FDF7327140C}"/>
              </a:ext>
            </a:extLst>
          </p:cNvPr>
          <p:cNvCxnSpPr>
            <a:cxnSpLocks/>
            <a:stCxn id="100" idx="1"/>
            <a:endCxn id="68" idx="1"/>
          </p:cNvCxnSpPr>
          <p:nvPr/>
        </p:nvCxnSpPr>
        <p:spPr>
          <a:xfrm rot="10800000" flipV="1">
            <a:off x="4124968" y="4994976"/>
            <a:ext cx="954206" cy="972674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023FE7F-DB88-18EC-7366-118994CB0BD3}"/>
              </a:ext>
            </a:extLst>
          </p:cNvPr>
          <p:cNvSpPr/>
          <p:nvPr/>
        </p:nvSpPr>
        <p:spPr>
          <a:xfrm>
            <a:off x="5079174" y="2833704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4E31185-4ACD-3F9B-64B7-6CEA292356DB}"/>
              </a:ext>
            </a:extLst>
          </p:cNvPr>
          <p:cNvSpPr txBox="1"/>
          <p:nvPr/>
        </p:nvSpPr>
        <p:spPr>
          <a:xfrm>
            <a:off x="5079174" y="2886720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Cell 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7D6EB89-8F5C-84A8-C72A-9DE194D032F5}"/>
              </a:ext>
            </a:extLst>
          </p:cNvPr>
          <p:cNvSpPr/>
          <p:nvPr/>
        </p:nvSpPr>
        <p:spPr>
          <a:xfrm>
            <a:off x="5079174" y="4803460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404502B-9E56-308E-02AB-E829F820A6B5}"/>
              </a:ext>
            </a:extLst>
          </p:cNvPr>
          <p:cNvSpPr txBox="1"/>
          <p:nvPr/>
        </p:nvSpPr>
        <p:spPr>
          <a:xfrm>
            <a:off x="5079174" y="4856476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Cell 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1FB5D8E7-F3FA-79E0-F6F6-B095914228E6}"/>
              </a:ext>
            </a:extLst>
          </p:cNvPr>
          <p:cNvCxnSpPr>
            <a:cxnSpLocks/>
            <a:stCxn id="98" idx="1"/>
            <a:endCxn id="78" idx="1"/>
          </p:cNvCxnSpPr>
          <p:nvPr/>
        </p:nvCxnSpPr>
        <p:spPr>
          <a:xfrm rot="10800000" flipV="1">
            <a:off x="4124968" y="3025219"/>
            <a:ext cx="954206" cy="980043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5E21A292-DDA4-F95F-A4C2-617C60664494}"/>
              </a:ext>
            </a:extLst>
          </p:cNvPr>
          <p:cNvCxnSpPr>
            <a:cxnSpLocks/>
            <a:stCxn id="78" idx="3"/>
            <a:endCxn id="99" idx="0"/>
          </p:cNvCxnSpPr>
          <p:nvPr/>
        </p:nvCxnSpPr>
        <p:spPr>
          <a:xfrm>
            <a:off x="5204968" y="4005263"/>
            <a:ext cx="324206" cy="798197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C92E9F9B-A5A1-B233-B628-6900DC5A7F8A}"/>
              </a:ext>
            </a:extLst>
          </p:cNvPr>
          <p:cNvCxnSpPr>
            <a:cxnSpLocks/>
          </p:cNvCxnSpPr>
          <p:nvPr/>
        </p:nvCxnSpPr>
        <p:spPr>
          <a:xfrm>
            <a:off x="5655662" y="3384427"/>
            <a:ext cx="0" cy="12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8B1D8429-A15D-A5CA-1B91-448A6F24E990}"/>
              </a:ext>
            </a:extLst>
          </p:cNvPr>
          <p:cNvCxnSpPr>
            <a:cxnSpLocks/>
          </p:cNvCxnSpPr>
          <p:nvPr/>
        </p:nvCxnSpPr>
        <p:spPr>
          <a:xfrm>
            <a:off x="5401907" y="3384427"/>
            <a:ext cx="0" cy="12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101995B-7FF4-33F9-6880-757EA38C379F}"/>
              </a:ext>
            </a:extLst>
          </p:cNvPr>
          <p:cNvSpPr txBox="1"/>
          <p:nvPr/>
        </p:nvSpPr>
        <p:spPr>
          <a:xfrm>
            <a:off x="4124968" y="1954850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0318E1-FD73-61C2-C0F8-4AEB0BF94AFC}"/>
              </a:ext>
            </a:extLst>
          </p:cNvPr>
          <p:cNvSpPr txBox="1"/>
          <p:nvPr/>
        </p:nvSpPr>
        <p:spPr>
          <a:xfrm>
            <a:off x="4124968" y="3938315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74F79-A266-D41A-13A0-C1B94D285785}"/>
              </a:ext>
            </a:extLst>
          </p:cNvPr>
          <p:cNvSpPr txBox="1"/>
          <p:nvPr/>
        </p:nvSpPr>
        <p:spPr>
          <a:xfrm>
            <a:off x="4124968" y="5869134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56321B1-B78F-5CED-1B80-EB28E0FADF18}"/>
              </a:ext>
            </a:extLst>
          </p:cNvPr>
          <p:cNvSpPr/>
          <p:nvPr/>
        </p:nvSpPr>
        <p:spPr>
          <a:xfrm>
            <a:off x="543094" y="1412875"/>
            <a:ext cx="1080000" cy="126000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A7500E-232E-3B27-C4AF-CE68ACFDCB06}"/>
              </a:ext>
            </a:extLst>
          </p:cNvPr>
          <p:cNvSpPr txBox="1"/>
          <p:nvPr/>
        </p:nvSpPr>
        <p:spPr>
          <a:xfrm>
            <a:off x="54309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Embedding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1BAD373-2147-CF2F-FF1F-C39EC484D05B}"/>
              </a:ext>
            </a:extLst>
          </p:cNvPr>
          <p:cNvCxnSpPr/>
          <p:nvPr/>
        </p:nvCxnSpPr>
        <p:spPr>
          <a:xfrm>
            <a:off x="1728238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2C3225A-FC9D-3713-9206-CAE113AC0190}"/>
              </a:ext>
            </a:extLst>
          </p:cNvPr>
          <p:cNvCxnSpPr/>
          <p:nvPr/>
        </p:nvCxnSpPr>
        <p:spPr>
          <a:xfrm>
            <a:off x="1728238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E33B093-B52E-7F99-D828-91D57F157EB7}"/>
              </a:ext>
            </a:extLst>
          </p:cNvPr>
          <p:cNvSpPr/>
          <p:nvPr/>
        </p:nvSpPr>
        <p:spPr>
          <a:xfrm>
            <a:off x="543094" y="3384427"/>
            <a:ext cx="1080000" cy="126000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4E31FD-6F97-91F1-D14A-3094E2DACFC5}"/>
              </a:ext>
            </a:extLst>
          </p:cNvPr>
          <p:cNvSpPr txBox="1"/>
          <p:nvPr/>
        </p:nvSpPr>
        <p:spPr>
          <a:xfrm>
            <a:off x="543094" y="3394754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Embedding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8DC9DED-7933-9DEF-5211-845094E154AF}"/>
              </a:ext>
            </a:extLst>
          </p:cNvPr>
          <p:cNvCxnSpPr/>
          <p:nvPr/>
        </p:nvCxnSpPr>
        <p:spPr>
          <a:xfrm>
            <a:off x="1728238" y="4248424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0CE0332-ECDD-79C6-68F5-3849621EF714}"/>
              </a:ext>
            </a:extLst>
          </p:cNvPr>
          <p:cNvCxnSpPr/>
          <p:nvPr/>
        </p:nvCxnSpPr>
        <p:spPr>
          <a:xfrm>
            <a:off x="1728238" y="3888384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994E43E-7888-60BD-6C74-0CE829D48EBA}"/>
              </a:ext>
            </a:extLst>
          </p:cNvPr>
          <p:cNvSpPr/>
          <p:nvPr/>
        </p:nvSpPr>
        <p:spPr>
          <a:xfrm>
            <a:off x="543094" y="5337650"/>
            <a:ext cx="1080000" cy="126000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EB063F-CD41-A1F0-45F7-6B33EB00B4A3}"/>
              </a:ext>
            </a:extLst>
          </p:cNvPr>
          <p:cNvSpPr txBox="1"/>
          <p:nvPr/>
        </p:nvSpPr>
        <p:spPr>
          <a:xfrm>
            <a:off x="543094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Embedding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36446F8-8E91-67F9-E945-50035EFC9157}"/>
              </a:ext>
            </a:extLst>
          </p:cNvPr>
          <p:cNvCxnSpPr/>
          <p:nvPr/>
        </p:nvCxnSpPr>
        <p:spPr>
          <a:xfrm>
            <a:off x="1728238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3D9D70D-4E83-8D65-1179-623476759142}"/>
              </a:ext>
            </a:extLst>
          </p:cNvPr>
          <p:cNvCxnSpPr/>
          <p:nvPr/>
        </p:nvCxnSpPr>
        <p:spPr>
          <a:xfrm>
            <a:off x="1728238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Diagram of one-hot encodings">
            <a:extLst>
              <a:ext uri="{FF2B5EF4-FFF2-40B4-BE49-F238E27FC236}">
                <a16:creationId xmlns:a16="http://schemas.microsoft.com/office/drawing/2014/main" id="{11458339-43FF-A363-5FBE-6D5BAA43E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" t="24230" r="6454" b="17414"/>
          <a:stretch/>
        </p:blipFill>
        <p:spPr bwMode="auto">
          <a:xfrm>
            <a:off x="7473544" y="1484784"/>
            <a:ext cx="1259836" cy="69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25A1FAC-E58F-DE73-EFF0-5AF3406D89EE}"/>
              </a:ext>
            </a:extLst>
          </p:cNvPr>
          <p:cNvSpPr txBox="1"/>
          <p:nvPr/>
        </p:nvSpPr>
        <p:spPr>
          <a:xfrm>
            <a:off x="6969124" y="1997549"/>
            <a:ext cx="2880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https://www.tensorflow.org/text/guide/word_embeddings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9A69DC-0735-1222-C08A-7AE36274FF30}"/>
              </a:ext>
            </a:extLst>
          </p:cNvPr>
          <p:cNvSpPr txBox="1"/>
          <p:nvPr/>
        </p:nvSpPr>
        <p:spPr>
          <a:xfrm>
            <a:off x="7363216" y="3830851"/>
            <a:ext cx="21621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https://wikidocs.net/22885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598797D4-BAC5-3B18-4D88-D09319732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216" y="2706293"/>
            <a:ext cx="1661486" cy="1150757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99753579-5490-DA17-D6AF-F948E86C9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1048" y="2706293"/>
            <a:ext cx="652566" cy="34492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5BD2E40-E823-B44C-6673-AA7EC552EC0F}"/>
              </a:ext>
            </a:extLst>
          </p:cNvPr>
          <p:cNvSpPr txBox="1"/>
          <p:nvPr/>
        </p:nvSpPr>
        <p:spPr>
          <a:xfrm>
            <a:off x="6969124" y="6204239"/>
            <a:ext cx="2880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https://velog.io/@jhbale11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어텐션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매커니즘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Attention-Mechanism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이란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무엇인가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4E9B4A-8259-E563-DE26-2CD1442D55D9}"/>
              </a:ext>
            </a:extLst>
          </p:cNvPr>
          <p:cNvSpPr txBox="1"/>
          <p:nvPr/>
        </p:nvSpPr>
        <p:spPr>
          <a:xfrm>
            <a:off x="543094" y="1692099"/>
            <a:ext cx="1080000" cy="90024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050" b="1">
                <a:solidFill>
                  <a:srgbClr val="0070C0"/>
                </a:solidFill>
                <a:latin typeface="+mn-ea"/>
              </a:rPr>
              <a:t>특징</a:t>
            </a:r>
            <a:endParaRPr lang="en-US" altLang="ko-KR" sz="1050" b="1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 sz="105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ctr"/>
            <a:r>
              <a:rPr lang="en-US" altLang="ko-KR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Count, Frequency, Probability, Distance, …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47A5975-DD55-38E9-1B88-DCE02E0AF609}"/>
              </a:ext>
            </a:extLst>
          </p:cNvPr>
          <p:cNvSpPr txBox="1"/>
          <p:nvPr/>
        </p:nvSpPr>
        <p:spPr>
          <a:xfrm>
            <a:off x="543094" y="3682080"/>
            <a:ext cx="1080000" cy="90024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050" b="1">
                <a:solidFill>
                  <a:srgbClr val="0070C0"/>
                </a:solidFill>
                <a:latin typeface="+mn-ea"/>
              </a:rPr>
              <a:t>특징</a:t>
            </a:r>
            <a:endParaRPr lang="en-US" altLang="ko-KR" sz="1050" b="1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 sz="105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ctr"/>
            <a:r>
              <a:rPr lang="en-US" altLang="ko-KR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Count, Frequency, Probability, Distance, …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A272634-9725-FA63-CF75-6E226950D1C4}"/>
              </a:ext>
            </a:extLst>
          </p:cNvPr>
          <p:cNvSpPr txBox="1"/>
          <p:nvPr/>
        </p:nvSpPr>
        <p:spPr>
          <a:xfrm>
            <a:off x="543094" y="5661190"/>
            <a:ext cx="1080000" cy="90024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050" b="1">
                <a:solidFill>
                  <a:srgbClr val="0070C0"/>
                </a:solidFill>
                <a:latin typeface="+mn-ea"/>
              </a:rPr>
              <a:t>특징</a:t>
            </a:r>
            <a:endParaRPr lang="en-US" altLang="ko-KR" sz="1050" b="1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 sz="105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ctr"/>
            <a:r>
              <a:rPr lang="en-US" altLang="ko-KR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Count, Frequency, Probability, Distance, …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DA5A038-E233-EE71-2240-A918BE577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966" y="5301208"/>
            <a:ext cx="2600562" cy="94020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9477972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keras.layers.LSTM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2193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LSTM (Long Short-Term Memory)</a:t>
            </a:r>
          </a:p>
          <a:p>
            <a:pPr lvl="1"/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를 입력 받아 </a:t>
            </a:r>
            <a:r>
              <a:rPr lang="en-US" altLang="ko-KR" sz="1400">
                <a:latin typeface="+mn-ea"/>
              </a:rPr>
              <a:t>h (Hidden state)</a:t>
            </a:r>
            <a:r>
              <a:rPr lang="ko-KR" altLang="en-US" sz="1400">
                <a:latin typeface="+mn-ea"/>
              </a:rPr>
              <a:t>를 출력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c (Cell state)</a:t>
            </a:r>
            <a:r>
              <a:rPr lang="ko-KR" altLang="en-US" sz="1400">
                <a:latin typeface="+mn-ea"/>
              </a:rPr>
              <a:t>를 별도로 관리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로 </a:t>
            </a:r>
            <a:r>
              <a:rPr lang="en-US" altLang="ko-KR" sz="1400">
                <a:latin typeface="+mn-ea"/>
              </a:rPr>
              <a:t>c</a:t>
            </a:r>
            <a:r>
              <a:rPr lang="ko-KR" altLang="en-US" sz="1400">
                <a:latin typeface="+mn-ea"/>
              </a:rPr>
              <a:t>를 업데이트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c</a:t>
            </a:r>
            <a:r>
              <a:rPr lang="ko-KR" altLang="en-US" sz="1400">
                <a:latin typeface="+mn-ea"/>
              </a:rPr>
              <a:t>는 다음 </a:t>
            </a:r>
            <a:r>
              <a:rPr lang="en-US" altLang="ko-KR" sz="1400">
                <a:latin typeface="+mn-ea"/>
              </a:rPr>
              <a:t>h</a:t>
            </a:r>
            <a:r>
              <a:rPr lang="ko-KR" altLang="en-US" sz="1400">
                <a:latin typeface="+mn-ea"/>
              </a:rPr>
              <a:t>를 계산할 때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입력과 함께 사용 한다</a:t>
            </a:r>
            <a:r>
              <a:rPr lang="en-US" altLang="ko-KR" sz="1400">
                <a:latin typeface="+mn-ea"/>
              </a:rPr>
              <a:t>.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last_state = LSTM(3)(train_x)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last_state, 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last_state, last_cell_state</a:t>
            </a:r>
            <a:r>
              <a:rPr lang="en-US" altLang="ko-KR" sz="1400">
                <a:latin typeface="+mn-ea"/>
              </a:rPr>
              <a:t> = LSTM(3,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 return_state=</a:t>
            </a:r>
            <a:r>
              <a:rPr lang="en" altLang="ko-Kore-KR" sz="1400" b="0" i="0">
                <a:solidFill>
                  <a:srgbClr val="669955"/>
                </a:solidFill>
                <a:effectLst/>
                <a:latin typeface="+mn-ea"/>
              </a:rPr>
              <a:t>True</a:t>
            </a:r>
            <a:r>
              <a:rPr lang="en-US" altLang="ko-KR" sz="1400">
                <a:latin typeface="+mn-ea"/>
              </a:rPr>
              <a:t>)(train_x)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hidden_states, last_cell_state = LSTM(3, 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return_sequences=</a:t>
            </a:r>
            <a:r>
              <a:rPr lang="en" altLang="ko-Kore-KR" sz="1400" b="0" i="0">
                <a:solidFill>
                  <a:srgbClr val="669955"/>
                </a:solidFill>
                <a:effectLst/>
                <a:latin typeface="+mn-ea"/>
              </a:rPr>
              <a:t>True</a:t>
            </a:r>
            <a:r>
              <a:rPr lang="en-US" altLang="ko-KR" sz="1400">
                <a:latin typeface="+mn-ea"/>
              </a:rPr>
              <a:t>)(train_x)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hidden_states, 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last_state, last_cell_state</a:t>
            </a:r>
            <a:r>
              <a:rPr lang="en-US" altLang="ko-KR" sz="1400">
                <a:latin typeface="+mn-ea"/>
              </a:rPr>
              <a:t> = LSTM(3, 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return_sequences=</a:t>
            </a:r>
            <a:r>
              <a:rPr lang="en" altLang="ko-Kore-KR" sz="1400" b="0" i="0">
                <a:solidFill>
                  <a:srgbClr val="669955"/>
                </a:solidFill>
                <a:effectLst/>
                <a:latin typeface="+mn-ea"/>
              </a:rPr>
              <a:t>True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, return_state=</a:t>
            </a:r>
            <a:r>
              <a:rPr lang="en" altLang="ko-Kore-KR" sz="1400" b="0" i="0">
                <a:solidFill>
                  <a:srgbClr val="669955"/>
                </a:solidFill>
                <a:effectLst/>
                <a:latin typeface="+mn-ea"/>
              </a:rPr>
              <a:t>True</a:t>
            </a:r>
            <a:r>
              <a:rPr lang="en-US" altLang="ko-KR" sz="1400">
                <a:latin typeface="+mn-ea"/>
              </a:rPr>
              <a:t>)(train_x)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3074" name="Picture 2" descr="A LSTM neural network.">
            <a:extLst>
              <a:ext uri="{FF2B5EF4-FFF2-40B4-BE49-F238E27FC236}">
                <a16:creationId xmlns:a16="http://schemas.microsoft.com/office/drawing/2014/main" id="{83B67B78-8EC3-9535-7D96-C48E4DA64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3" y="4324715"/>
            <a:ext cx="5472609" cy="205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2A60DB-7FA7-35E3-DBE4-9811B2FED70E}"/>
              </a:ext>
            </a:extLst>
          </p:cNvPr>
          <p:cNvSpPr txBox="1"/>
          <p:nvPr/>
        </p:nvSpPr>
        <p:spPr>
          <a:xfrm>
            <a:off x="736928" y="6351131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https://www.shiksha.com/online-courses/articles/rnn-vs-gru-vs-lstm/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28059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keras.layers.LSTM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141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LSTM (Long Short-Term Memory)</a:t>
            </a:r>
          </a:p>
          <a:p>
            <a:pPr lvl="1"/>
            <a:r>
              <a:rPr lang="en-US" altLang="ko-KR" sz="1400">
                <a:latin typeface="+mn-ea"/>
              </a:rPr>
              <a:t>Cell</a:t>
            </a:r>
            <a:r>
              <a:rPr lang="ko-KR" altLang="en-US" sz="1400">
                <a:latin typeface="+mn-ea"/>
              </a:rPr>
              <a:t>의 상태 </a:t>
            </a:r>
            <a:r>
              <a:rPr lang="en-US" altLang="ko-KR" sz="1400">
                <a:latin typeface="+mn-ea"/>
              </a:rPr>
              <a:t>c</a:t>
            </a:r>
            <a:r>
              <a:rPr lang="ko-KR" altLang="en-US" sz="1400">
                <a:latin typeface="+mn-ea"/>
              </a:rPr>
              <a:t>를 보존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바로 직전 상태에 대한 의존성을 줄임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1F0C3DB-B615-F97F-8CF5-EBDDEFE7B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24" y="2781383"/>
            <a:ext cx="4536504" cy="318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605DAA-F4B1-ABFB-BD65-897BD156296C}"/>
              </a:ext>
            </a:extLst>
          </p:cNvPr>
          <p:cNvSpPr txBox="1"/>
          <p:nvPr/>
        </p:nvSpPr>
        <p:spPr>
          <a:xfrm>
            <a:off x="736928" y="5919083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https://www.machinelearningnuggets.com/tensorflow-lstm/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18CF80E4-0F2B-EBD3-2692-B36CED0B5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088" y="2371013"/>
            <a:ext cx="3816425" cy="422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7A5481-7881-3474-5CBA-3499DAB2AF37}"/>
              </a:ext>
            </a:extLst>
          </p:cNvPr>
          <p:cNvSpPr txBox="1"/>
          <p:nvPr/>
        </p:nvSpPr>
        <p:spPr>
          <a:xfrm>
            <a:off x="6969124" y="6351131"/>
            <a:ext cx="2685769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https://davinci-ai.tistory.com/30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3BE52C9A-BC27-C2D0-A320-3B4D265D1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032" y="44624"/>
            <a:ext cx="2655915" cy="244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74205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keras.layers.GRU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D796D7E-D005-8A02-A9F8-34D1C6146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912" y="2881633"/>
            <a:ext cx="5400600" cy="373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B47046-1931-9435-4A78-1A1671180DFE}"/>
              </a:ext>
            </a:extLst>
          </p:cNvPr>
          <p:cNvSpPr txBox="1"/>
          <p:nvPr/>
        </p:nvSpPr>
        <p:spPr>
          <a:xfrm>
            <a:off x="4427471" y="6339661"/>
            <a:ext cx="2685769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https://davinci-ai.tistory.com/30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3533E6-92DA-4806-D3A1-81EC0FD5D95D}"/>
              </a:ext>
            </a:extLst>
          </p:cNvPr>
          <p:cNvSpPr txBox="1"/>
          <p:nvPr/>
        </p:nvSpPr>
        <p:spPr>
          <a:xfrm>
            <a:off x="6969124" y="1423057"/>
            <a:ext cx="2592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en-US" altLang="ko-KR" sz="1200">
                <a:latin typeface="+mn-ea"/>
              </a:rPr>
              <a:t>NLP process</a:t>
            </a:r>
          </a:p>
          <a:p>
            <a:pPr marL="361950" indent="-169863">
              <a:buFont typeface="Wingdings" pitchFamily="2" charset="2"/>
              <a:buChar char="§"/>
            </a:pPr>
            <a:r>
              <a:rPr lang="en-US" altLang="ko-KR" sz="1200">
                <a:latin typeface="+mn-ea"/>
              </a:rPr>
              <a:t>Embedding</a:t>
            </a:r>
          </a:p>
          <a:p>
            <a:pPr marL="361950" indent="-169863">
              <a:buFont typeface="Wingdings" pitchFamily="2" charset="2"/>
              <a:buChar char="§"/>
            </a:pPr>
            <a:r>
              <a:rPr lang="en-US" altLang="ko-KR" sz="1200">
                <a:latin typeface="+mn-ea"/>
              </a:rPr>
              <a:t>Encoding</a:t>
            </a:r>
          </a:p>
          <a:p>
            <a:pPr marL="361950" indent="-169863">
              <a:buFont typeface="Wingdings" pitchFamily="2" charset="2"/>
              <a:buChar char="§"/>
            </a:pPr>
            <a:r>
              <a:rPr lang="en-US" altLang="ko-KR" sz="1200">
                <a:latin typeface="+mn-ea"/>
              </a:rPr>
              <a:t>Attention</a:t>
            </a:r>
          </a:p>
          <a:p>
            <a:pPr marL="361950" indent="-169863">
              <a:buFont typeface="Wingdings" pitchFamily="2" charset="2"/>
              <a:buChar char="§"/>
            </a:pPr>
            <a:r>
              <a:rPr lang="en-US" altLang="ko-KR" sz="1200">
                <a:latin typeface="+mn-ea"/>
              </a:rPr>
              <a:t>Predict</a:t>
            </a:r>
          </a:p>
          <a:p>
            <a:endParaRPr lang="en-US" altLang="ko-KR" sz="120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942159C-934B-D0C8-5E39-73342FEF0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2251823"/>
            <a:ext cx="3528392" cy="294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6423B9-2B50-EB89-177B-367CFB7CEE4C}"/>
              </a:ext>
            </a:extLst>
          </p:cNvPr>
          <p:cNvSpPr txBox="1"/>
          <p:nvPr/>
        </p:nvSpPr>
        <p:spPr>
          <a:xfrm>
            <a:off x="352359" y="5270713"/>
            <a:ext cx="2685769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https://wikidocs.net/22889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6624637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GRU (Gated Recurrent Unit)</a:t>
            </a:r>
          </a:p>
          <a:p>
            <a:pPr lvl="1"/>
            <a:r>
              <a:rPr lang="ko-KR" altLang="en-US" sz="1400">
                <a:latin typeface="+mn-ea"/>
              </a:rPr>
              <a:t>복잡한 </a:t>
            </a:r>
            <a:r>
              <a:rPr lang="en-US" altLang="ko-KR" sz="1400">
                <a:latin typeface="+mn-ea"/>
              </a:rPr>
              <a:t>LSTM</a:t>
            </a:r>
            <a:r>
              <a:rPr lang="ko-KR" altLang="en-US" sz="1400">
                <a:latin typeface="+mn-ea"/>
              </a:rPr>
              <a:t>을 단순화함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성능은 </a:t>
            </a:r>
            <a:r>
              <a:rPr lang="en-US" altLang="ko-KR" sz="1400">
                <a:latin typeface="+mn-ea"/>
              </a:rPr>
              <a:t>LSTM</a:t>
            </a:r>
            <a:r>
              <a:rPr lang="ko-KR" altLang="en-US" sz="1400">
                <a:latin typeface="+mn-ea"/>
              </a:rPr>
              <a:t>과 유사함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788145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2932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Seq2Seq</a:t>
            </a:r>
          </a:p>
          <a:p>
            <a:pPr lvl="1"/>
            <a:r>
              <a:rPr lang="en-US" altLang="ko-KR" sz="1400">
                <a:latin typeface="+mn-ea"/>
              </a:rPr>
              <a:t>Encoder-Decoder</a:t>
            </a:r>
            <a:r>
              <a:rPr lang="ko-KR" altLang="en-US" sz="1400">
                <a:latin typeface="+mn-ea"/>
              </a:rPr>
              <a:t> 구조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입력된 </a:t>
            </a:r>
            <a:r>
              <a:rPr lang="en-US" altLang="ko-KR" sz="1400">
                <a:latin typeface="+mn-ea"/>
              </a:rPr>
              <a:t>sequence</a:t>
            </a:r>
            <a:r>
              <a:rPr lang="ko-KR" altLang="en-US" sz="1400">
                <a:latin typeface="+mn-ea"/>
              </a:rPr>
              <a:t>로부터 다른 </a:t>
            </a:r>
            <a:r>
              <a:rPr lang="en-US" altLang="ko-KR" sz="1400">
                <a:latin typeface="+mn-ea"/>
              </a:rPr>
              <a:t>domain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sequence</a:t>
            </a:r>
            <a:r>
              <a:rPr lang="ko-KR" altLang="en-US" sz="1400">
                <a:latin typeface="+mn-ea"/>
              </a:rPr>
              <a:t>를 출력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Chat bot : </a:t>
            </a:r>
            <a:r>
              <a:rPr lang="ko-KR" altLang="en-US" sz="1400">
                <a:latin typeface="+mn-ea"/>
              </a:rPr>
              <a:t>입력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질문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출력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답변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Machine Translation : </a:t>
            </a:r>
            <a:r>
              <a:rPr lang="ko-KR" altLang="en-US" sz="1400">
                <a:latin typeface="+mn-ea"/>
              </a:rPr>
              <a:t>입력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영어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출력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프랑스어</a:t>
            </a:r>
            <a:endParaRPr lang="en-US" altLang="ko-KR" sz="1400">
              <a:latin typeface="+mn-ea"/>
            </a:endParaRPr>
          </a:p>
          <a:p>
            <a:pPr lvl="2"/>
            <a:r>
              <a:rPr lang="en" altLang="ko-Kore-KR" sz="1400" b="0" i="0">
                <a:solidFill>
                  <a:srgbClr val="000000"/>
                </a:solidFill>
                <a:effectLst/>
                <a:latin typeface="+mn-ea"/>
              </a:rPr>
              <a:t>Text Summarization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+mn-ea"/>
              </a:rPr>
              <a:t>, STT (Speech to Text)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Input tensor for embedding : (batch_size, number_of_encoder_timesteps)</a:t>
            </a:r>
          </a:p>
          <a:p>
            <a:pPr lvl="1"/>
            <a:r>
              <a:rPr lang="en-US" altLang="ko-KR" sz="1400">
                <a:latin typeface="+mn-ea"/>
              </a:rPr>
              <a:t>Output tensor for embedding : (batch_size, number_of_encoder_timesteps, encoder_embedding_dim)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03612D-0C95-11BC-D28D-CA2A4C1C1393}"/>
              </a:ext>
            </a:extLst>
          </p:cNvPr>
          <p:cNvSpPr txBox="1"/>
          <p:nvPr/>
        </p:nvSpPr>
        <p:spPr>
          <a:xfrm>
            <a:off x="796711" y="6351131"/>
            <a:ext cx="8170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https://wikidocs.net/24996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AF9FC39-0C54-517F-6E0D-3FECD859C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986541"/>
            <a:ext cx="8409384" cy="239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5936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40961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Seq2Seq</a:t>
            </a:r>
            <a:r>
              <a:rPr lang="ko-KR" altLang="en-US" sz="1600">
                <a:latin typeface="+mn-ea"/>
              </a:rPr>
              <a:t>의 단점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Encoder</a:t>
            </a:r>
            <a:r>
              <a:rPr lang="ko-KR" altLang="en-US" sz="1400">
                <a:latin typeface="+mn-ea"/>
              </a:rPr>
              <a:t>의 모든 정보를 </a:t>
            </a:r>
            <a:r>
              <a:rPr lang="en-US" altLang="ko-KR" sz="1400">
                <a:latin typeface="+mn-ea"/>
              </a:rPr>
              <a:t>context vector</a:t>
            </a:r>
            <a:r>
              <a:rPr lang="ko-KR" altLang="en-US" sz="1400">
                <a:latin typeface="+mn-ea"/>
              </a:rPr>
              <a:t>로 압축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가장 마지막의 </a:t>
            </a:r>
            <a:r>
              <a:rPr lang="en-US" altLang="ko-KR" sz="1400">
                <a:latin typeface="+mn-ea"/>
              </a:rPr>
              <a:t>RNN cell</a:t>
            </a:r>
            <a:r>
              <a:rPr lang="ko-KR" altLang="en-US" sz="1400">
                <a:latin typeface="+mn-ea"/>
              </a:rPr>
              <a:t>의 내용이 가장 많이 반영 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마지막 </a:t>
            </a:r>
            <a:r>
              <a:rPr lang="en-US" altLang="ko-KR" sz="1400">
                <a:latin typeface="+mn-ea"/>
              </a:rPr>
              <a:t>hidden state</a:t>
            </a:r>
            <a:r>
              <a:rPr lang="ko-KR" altLang="en-US" sz="1400">
                <a:latin typeface="+mn-ea"/>
              </a:rPr>
              <a:t>를 제외하고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hidden states</a:t>
            </a:r>
            <a:r>
              <a:rPr lang="ko-KR" altLang="en-US" sz="1400">
                <a:latin typeface="+mn-ea"/>
              </a:rPr>
              <a:t>가 전혀 사용되지 않는다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3B8C26-48AA-1EF0-D50E-331D5722F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2880110"/>
            <a:ext cx="7772400" cy="31976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A10EC9-F440-EB97-5DEC-C39B5BBE4182}"/>
              </a:ext>
            </a:extLst>
          </p:cNvPr>
          <p:cNvSpPr txBox="1"/>
          <p:nvPr/>
        </p:nvSpPr>
        <p:spPr>
          <a:xfrm>
            <a:off x="796711" y="6135107"/>
            <a:ext cx="8170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502200-C792-5CD7-3978-12ED8434E3E9}"/>
              </a:ext>
            </a:extLst>
          </p:cNvPr>
          <p:cNvSpPr/>
          <p:nvPr/>
        </p:nvSpPr>
        <p:spPr>
          <a:xfrm>
            <a:off x="704529" y="2924944"/>
            <a:ext cx="5184576" cy="64807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187987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6681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Seq2Seq + Attention</a:t>
            </a:r>
          </a:p>
          <a:p>
            <a:pPr lvl="1"/>
            <a:r>
              <a:rPr lang="en-US" altLang="ko-KR" sz="1400">
                <a:latin typeface="+mn-ea"/>
              </a:rPr>
              <a:t>Encoder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hidden states</a:t>
            </a:r>
            <a:r>
              <a:rPr lang="ko-KR" altLang="en-US" sz="1400">
                <a:latin typeface="+mn-ea"/>
              </a:rPr>
              <a:t>를 활용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Decoder</a:t>
            </a:r>
            <a:r>
              <a:rPr lang="ko-KR" altLang="en-US" sz="1400">
                <a:latin typeface="+mn-ea"/>
              </a:rPr>
              <a:t>의 모든 </a:t>
            </a:r>
            <a:r>
              <a:rPr lang="en-US" altLang="ko-KR" sz="1400">
                <a:latin typeface="+mn-ea"/>
              </a:rPr>
              <a:t>time step</a:t>
            </a:r>
            <a:r>
              <a:rPr lang="ko-KR" altLang="en-US" sz="1400">
                <a:latin typeface="+mn-ea"/>
              </a:rPr>
              <a:t>에 </a:t>
            </a:r>
            <a:r>
              <a:rPr lang="en-US" altLang="ko-KR" sz="1400">
                <a:latin typeface="+mn-ea"/>
              </a:rPr>
              <a:t>encoder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hidden states</a:t>
            </a:r>
            <a:r>
              <a:rPr lang="ko-KR" altLang="en-US" sz="1400">
                <a:latin typeface="+mn-ea"/>
              </a:rPr>
              <a:t>를 반영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h4</a:t>
            </a:r>
            <a:r>
              <a:rPr lang="ko-KR" altLang="en-US" sz="1400">
                <a:latin typeface="+mn-ea"/>
              </a:rPr>
              <a:t>는 </a:t>
            </a:r>
            <a:r>
              <a:rPr lang="en-US" altLang="ko-KR" sz="1400">
                <a:latin typeface="+mn-ea"/>
              </a:rPr>
              <a:t>w</a:t>
            </a:r>
            <a:r>
              <a:rPr lang="ko-KR" altLang="en-US" sz="1400">
                <a:latin typeface="+mn-ea"/>
              </a:rPr>
              <a:t>에 반영된다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따라서 </a:t>
            </a:r>
            <a:r>
              <a:rPr lang="en-US" altLang="ko-KR" sz="1400">
                <a:latin typeface="+mn-ea"/>
              </a:rPr>
              <a:t>v</a:t>
            </a:r>
            <a:r>
              <a:rPr lang="ko-KR" altLang="en-US" sz="1400">
                <a:latin typeface="+mn-ea"/>
              </a:rPr>
              <a:t>의 필요성이 없다</a:t>
            </a:r>
            <a:r>
              <a:rPr lang="en-US" altLang="ko-KR" sz="1400">
                <a:latin typeface="+mn-ea"/>
              </a:rPr>
              <a:t>.		</a:t>
            </a:r>
            <a:r>
              <a:rPr lang="en-US" altLang="ko-KR" sz="1400">
                <a:latin typeface="+mn-ea"/>
                <a:sym typeface="Wingdings" pitchFamily="2" charset="2"/>
              </a:rPr>
              <a:t> Transfomer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E2BD5D-C07A-A448-6875-5B2433F59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2708920"/>
            <a:ext cx="7772400" cy="3651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17855F-097A-31E2-70F9-EC500AB715B1}"/>
              </a:ext>
            </a:extLst>
          </p:cNvPr>
          <p:cNvSpPr txBox="1"/>
          <p:nvPr/>
        </p:nvSpPr>
        <p:spPr>
          <a:xfrm>
            <a:off x="796711" y="6351131"/>
            <a:ext cx="8170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4CA443-B2E7-A62F-B17E-F87D62144A55}"/>
              </a:ext>
            </a:extLst>
          </p:cNvPr>
          <p:cNvSpPr/>
          <p:nvPr/>
        </p:nvSpPr>
        <p:spPr>
          <a:xfrm>
            <a:off x="704528" y="2708920"/>
            <a:ext cx="6264597" cy="64807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69399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40681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Transformer</a:t>
            </a:r>
          </a:p>
          <a:p>
            <a:pPr lvl="1"/>
            <a:r>
              <a:rPr lang="en-US" altLang="ko-KR" sz="1400">
                <a:latin typeface="+mn-ea"/>
              </a:rPr>
              <a:t>Attention</a:t>
            </a:r>
            <a:r>
              <a:rPr lang="ko-KR" altLang="en-US" sz="1400">
                <a:latin typeface="+mn-ea"/>
              </a:rPr>
              <a:t>만 사용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이미 </a:t>
            </a:r>
            <a:r>
              <a:rPr lang="en-US" altLang="ko-KR" sz="1400">
                <a:latin typeface="+mn-ea"/>
              </a:rPr>
              <a:t>context vector </a:t>
            </a:r>
            <a:r>
              <a:rPr lang="ko-KR" altLang="en-US" sz="1400">
                <a:latin typeface="+mn-ea"/>
              </a:rPr>
              <a:t>정보가 </a:t>
            </a:r>
            <a:r>
              <a:rPr lang="en-US" altLang="ko-KR" sz="1400">
                <a:latin typeface="+mn-ea"/>
              </a:rPr>
              <a:t>attention</a:t>
            </a:r>
            <a:r>
              <a:rPr lang="ko-KR" altLang="en-US" sz="1400">
                <a:latin typeface="+mn-ea"/>
              </a:rPr>
              <a:t>에 반영되어 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Positional Encoding (</a:t>
            </a:r>
            <a:r>
              <a:rPr lang="ko-KR" altLang="en-US" sz="1400">
                <a:latin typeface="+mn-ea"/>
              </a:rPr>
              <a:t>각 단어의 순서 정보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를 사용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순서 정보가 반영되어 있으므로 </a:t>
            </a:r>
            <a:r>
              <a:rPr lang="en-US" altLang="ko-KR" sz="1400">
                <a:latin typeface="+mn-ea"/>
              </a:rPr>
              <a:t>RNN</a:t>
            </a:r>
            <a:r>
              <a:rPr lang="ko-KR" altLang="en-US" sz="1400">
                <a:latin typeface="+mn-ea"/>
              </a:rPr>
              <a:t>을 사용할 필요가 없다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Multi-Head Attention</a:t>
            </a:r>
            <a:r>
              <a:rPr lang="ko-KR" altLang="en-US" sz="1400">
                <a:latin typeface="+mn-ea"/>
              </a:rPr>
              <a:t>을 사용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입력과 출력의 차원이 동일 하다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따라서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Encoder</a:t>
            </a:r>
            <a:r>
              <a:rPr lang="ko-KR" altLang="en-US" sz="1400">
                <a:latin typeface="+mn-ea"/>
              </a:rPr>
              <a:t>와 </a:t>
            </a:r>
            <a:r>
              <a:rPr lang="en-US" altLang="ko-KR" sz="1400">
                <a:latin typeface="+mn-ea"/>
              </a:rPr>
              <a:t>Decoder</a:t>
            </a:r>
            <a:r>
              <a:rPr lang="ko-KR" altLang="en-US" sz="1400">
                <a:latin typeface="+mn-ea"/>
              </a:rPr>
              <a:t>를 여러개 중첩하여 사용할 수 있다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867CDE3-4B59-1B25-D40C-1E16BC6D5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622" y="754784"/>
            <a:ext cx="2329745" cy="275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0E4AB9B-A13C-BAD4-D7A2-CA85A38AB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22" y="3523987"/>
            <a:ext cx="7274430" cy="275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59CD62-8F86-C9AC-C7AC-4B26FD290C03}"/>
              </a:ext>
            </a:extLst>
          </p:cNvPr>
          <p:cNvSpPr txBox="1"/>
          <p:nvPr/>
        </p:nvSpPr>
        <p:spPr>
          <a:xfrm>
            <a:off x="882790" y="6346487"/>
            <a:ext cx="3588330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https://wikidocs.net/31379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447904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2932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Multi-Head Attention</a:t>
            </a:r>
          </a:p>
          <a:p>
            <a:pPr lvl="1"/>
            <a:r>
              <a:rPr lang="en-US" altLang="ko-KR" sz="1400">
                <a:latin typeface="+mn-ea"/>
              </a:rPr>
              <a:t>Scaled Dot-Product Attention </a:t>
            </a:r>
            <a:r>
              <a:rPr lang="ko-KR" altLang="en-US" sz="1400">
                <a:latin typeface="+mn-ea"/>
              </a:rPr>
              <a:t>방식 사용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입력과 출력의 차원이 동일 하다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Attention Function</a:t>
            </a:r>
          </a:p>
          <a:p>
            <a:pPr lvl="1"/>
            <a:r>
              <a:rPr lang="en-US" altLang="ko-KR" sz="1400">
                <a:latin typeface="+mn-ea"/>
              </a:rPr>
              <a:t>Attention Value = Attention(Q, K, V)</a:t>
            </a:r>
          </a:p>
          <a:p>
            <a:pPr lvl="1"/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를 사용하여 </a:t>
            </a:r>
            <a:r>
              <a:rPr lang="en-US" altLang="ko-KR" sz="1400">
                <a:latin typeface="+mn-ea"/>
              </a:rPr>
              <a:t>Query, Key, Value</a:t>
            </a:r>
            <a:r>
              <a:rPr lang="ko-KR" altLang="en-US" sz="1400">
                <a:latin typeface="+mn-ea"/>
              </a:rPr>
              <a:t>를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Query</a:t>
            </a:r>
            <a:r>
              <a:rPr lang="ko-KR" altLang="en-US" sz="1400">
                <a:latin typeface="+mn-ea"/>
              </a:rPr>
              <a:t>에 대해서 모든 </a:t>
            </a:r>
            <a:r>
              <a:rPr lang="en-US" altLang="ko-KR" sz="1400">
                <a:latin typeface="+mn-ea"/>
              </a:rPr>
              <a:t>Key</a:t>
            </a:r>
            <a:r>
              <a:rPr lang="ko-KR" altLang="en-US" sz="1400">
                <a:latin typeface="+mn-ea"/>
              </a:rPr>
              <a:t>와의 유사도를 계산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이 유사도를 키와 맵핑되어있는 각각의 </a:t>
            </a:r>
            <a:r>
              <a:rPr lang="en-US" altLang="ko-KR" sz="1400">
                <a:latin typeface="+mn-ea"/>
              </a:rPr>
              <a:t>Value</a:t>
            </a:r>
            <a:r>
              <a:rPr lang="ko-KR" altLang="en-US" sz="1400">
                <a:latin typeface="+mn-ea"/>
              </a:rPr>
              <a:t>에 반영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각각의 </a:t>
            </a:r>
            <a:r>
              <a:rPr lang="en-US" altLang="ko-KR" sz="1400">
                <a:latin typeface="+mn-ea"/>
              </a:rPr>
              <a:t>value</a:t>
            </a:r>
            <a:r>
              <a:rPr lang="ko-KR" altLang="en-US" sz="1400">
                <a:latin typeface="+mn-ea"/>
              </a:rPr>
              <a:t>를 모두 합산하여 반환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C3876D-53BE-1B11-A952-6C9150168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279" y="1700808"/>
            <a:ext cx="4231827" cy="1625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DB64BE-3440-BDA7-E14C-5BF08BAF0879}"/>
              </a:ext>
            </a:extLst>
          </p:cNvPr>
          <p:cNvSpPr txBox="1"/>
          <p:nvPr/>
        </p:nvSpPr>
        <p:spPr>
          <a:xfrm>
            <a:off x="5763796" y="3326795"/>
            <a:ext cx="37743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B32AF5-7F3C-0C2E-891A-E7A7E37D2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36" y="4349627"/>
            <a:ext cx="6265089" cy="20317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8B7D18-05DB-978A-FB1D-C063235302F5}"/>
              </a:ext>
            </a:extLst>
          </p:cNvPr>
          <p:cNvSpPr txBox="1"/>
          <p:nvPr/>
        </p:nvSpPr>
        <p:spPr>
          <a:xfrm>
            <a:off x="795244" y="6341527"/>
            <a:ext cx="43737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801272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6681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Attention</a:t>
            </a:r>
            <a:r>
              <a:rPr lang="ko-KR" altLang="en-US" sz="1600">
                <a:latin typeface="+mn-ea"/>
              </a:rPr>
              <a:t>의 종류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Self-Attention 	: key  ==  value  ==  query</a:t>
            </a:r>
          </a:p>
          <a:p>
            <a:pPr lvl="1"/>
            <a:r>
              <a:rPr lang="en-US" altLang="ko-KR" sz="1400">
                <a:latin typeface="+mn-ea"/>
              </a:rPr>
              <a:t>Cross-Attention 	: key  ==  value  !=   query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Masked Decoder Self-Attion : </a:t>
            </a:r>
            <a:r>
              <a:rPr lang="ko-KR" altLang="en-US" sz="1400">
                <a:latin typeface="+mn-ea"/>
              </a:rPr>
              <a:t>미래의 단어를 학습하지 않는다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E28055-A2BD-D6DA-1297-40673125C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0" y="2903458"/>
            <a:ext cx="8910007" cy="2973814"/>
          </a:xfrm>
          <a:prstGeom prst="rect">
            <a:avLst/>
          </a:prstGeom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68FC60BA-5C16-F6B1-49A5-83EE11AE73EA}"/>
              </a:ext>
            </a:extLst>
          </p:cNvPr>
          <p:cNvSpPr txBox="1">
            <a:spLocks/>
          </p:cNvSpPr>
          <p:nvPr/>
        </p:nvSpPr>
        <p:spPr>
          <a:xfrm>
            <a:off x="776536" y="4797152"/>
            <a:ext cx="6840760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>
                <a:latin typeface="+mn-ea"/>
                <a:sym typeface="Wingdings" pitchFamily="2" charset="2"/>
              </a:rPr>
              <a:t></a:t>
            </a:r>
            <a:r>
              <a:rPr lang="ko-KR" altLang="en-US" sz="1600">
                <a:latin typeface="+mn-ea"/>
                <a:sym typeface="Wingdings" pitchFamily="2" charset="2"/>
              </a:rPr>
              <a:t> </a:t>
            </a:r>
            <a:r>
              <a:rPr lang="en-US" altLang="ko-KR" sz="1600">
                <a:solidFill>
                  <a:srgbClr val="0070C0"/>
                </a:solidFill>
                <a:latin typeface="+mn-ea"/>
                <a:sym typeface="Wingdings" pitchFamily="2" charset="2"/>
              </a:rPr>
              <a:t>GPT  application : Transformer</a:t>
            </a:r>
            <a:r>
              <a:rPr lang="ko-KR" altLang="en-US" sz="1600">
                <a:solidFill>
                  <a:srgbClr val="0070C0"/>
                </a:solidFill>
                <a:latin typeface="+mn-ea"/>
                <a:sym typeface="Wingdings" pitchFamily="2" charset="2"/>
              </a:rPr>
              <a:t>의 </a:t>
            </a:r>
            <a:r>
              <a:rPr lang="en-US" altLang="ko-KR" sz="1600">
                <a:solidFill>
                  <a:srgbClr val="0070C0"/>
                </a:solidFill>
                <a:latin typeface="+mn-ea"/>
                <a:sym typeface="Wingdings" pitchFamily="2" charset="2"/>
              </a:rPr>
              <a:t>decoder </a:t>
            </a:r>
            <a:r>
              <a:rPr lang="ko-KR" altLang="en-US" sz="1600">
                <a:solidFill>
                  <a:srgbClr val="0070C0"/>
                </a:solidFill>
                <a:latin typeface="+mn-ea"/>
                <a:sym typeface="Wingdings" pitchFamily="2" charset="2"/>
              </a:rPr>
              <a:t>아키텍처 활용</a:t>
            </a:r>
            <a:endParaRPr lang="en-US" altLang="ko-KR" sz="16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57BA543E-E8C2-7707-66DE-14E3B32B4969}"/>
              </a:ext>
            </a:extLst>
          </p:cNvPr>
          <p:cNvSpPr txBox="1">
            <a:spLocks/>
          </p:cNvSpPr>
          <p:nvPr/>
        </p:nvSpPr>
        <p:spPr>
          <a:xfrm>
            <a:off x="776536" y="3861048"/>
            <a:ext cx="7128792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>
                <a:latin typeface="+mn-ea"/>
                <a:sym typeface="Wingdings" pitchFamily="2" charset="2"/>
              </a:rPr>
              <a:t></a:t>
            </a:r>
            <a:r>
              <a:rPr lang="ko-KR" altLang="en-US" sz="1600">
                <a:latin typeface="+mn-ea"/>
                <a:sym typeface="Wingdings" pitchFamily="2" charset="2"/>
              </a:rPr>
              <a:t> </a:t>
            </a:r>
            <a:r>
              <a:rPr lang="en-US" altLang="ko-KR" sz="1600">
                <a:solidFill>
                  <a:srgbClr val="0070C0"/>
                </a:solidFill>
                <a:latin typeface="+mn-ea"/>
                <a:sym typeface="Wingdings" pitchFamily="2" charset="2"/>
              </a:rPr>
              <a:t>BERT application : Transformer</a:t>
            </a:r>
            <a:r>
              <a:rPr lang="ko-KR" altLang="en-US" sz="1600">
                <a:solidFill>
                  <a:srgbClr val="0070C0"/>
                </a:solidFill>
                <a:latin typeface="+mn-ea"/>
                <a:sym typeface="Wingdings" pitchFamily="2" charset="2"/>
              </a:rPr>
              <a:t>의 </a:t>
            </a:r>
            <a:r>
              <a:rPr lang="en-US" altLang="ko-KR" sz="1600">
                <a:solidFill>
                  <a:srgbClr val="0070C0"/>
                </a:solidFill>
                <a:latin typeface="+mn-ea"/>
                <a:sym typeface="Wingdings" pitchFamily="2" charset="2"/>
              </a:rPr>
              <a:t>encoder </a:t>
            </a:r>
            <a:r>
              <a:rPr lang="ko-KR" altLang="en-US" sz="1600">
                <a:solidFill>
                  <a:srgbClr val="0070C0"/>
                </a:solidFill>
                <a:latin typeface="+mn-ea"/>
                <a:sym typeface="Wingdings" pitchFamily="2" charset="2"/>
              </a:rPr>
              <a:t>아키텍처 활용</a:t>
            </a:r>
            <a:endParaRPr lang="en-US" altLang="ko-KR" sz="1600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1542028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96081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Self-Attention</a:t>
            </a:r>
          </a:p>
          <a:p>
            <a:pPr lvl="1"/>
            <a:r>
              <a:rPr lang="ko-KR" altLang="en-US" sz="1400">
                <a:latin typeface="+mn-ea"/>
              </a:rPr>
              <a:t>입력 문장에서 각 단어가 다른 어떤 단어와 연관성이 높은지 계산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Multi-Head Attention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DB64BE-3440-BDA7-E14C-5BF08BAF0879}"/>
              </a:ext>
            </a:extLst>
          </p:cNvPr>
          <p:cNvSpPr txBox="1"/>
          <p:nvPr/>
        </p:nvSpPr>
        <p:spPr>
          <a:xfrm>
            <a:off x="992560" y="3305889"/>
            <a:ext cx="37743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F3EE77-381D-F8D9-48D2-3F252EA1E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568" y="2005846"/>
            <a:ext cx="5616624" cy="114125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FCD8940-8851-C23F-5332-9E68B2844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86" y="4043865"/>
            <a:ext cx="5107118" cy="234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BE2B3B-5C34-388C-8556-BC4DDD87762B}"/>
              </a:ext>
            </a:extLst>
          </p:cNvPr>
          <p:cNvSpPr txBox="1"/>
          <p:nvPr/>
        </p:nvSpPr>
        <p:spPr>
          <a:xfrm>
            <a:off x="632520" y="6380179"/>
            <a:ext cx="70206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https://www.blossominkyung.com/deeplearning/transformer-mha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3305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C33BC15E-4030-63EB-C523-B1C068058231}"/>
              </a:ext>
            </a:extLst>
          </p:cNvPr>
          <p:cNvSpPr/>
          <p:nvPr/>
        </p:nvSpPr>
        <p:spPr>
          <a:xfrm>
            <a:off x="4124968" y="1412874"/>
            <a:ext cx="1080000" cy="5184775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2E4AA-E957-ED99-71CE-DB81CC2255D2}"/>
              </a:ext>
            </a:extLst>
          </p:cNvPr>
          <p:cNvSpPr/>
          <p:nvPr/>
        </p:nvSpPr>
        <p:spPr>
          <a:xfrm>
            <a:off x="2360712" y="1412874"/>
            <a:ext cx="1080000" cy="5184773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8BD963-7D3A-EE71-879C-1036C6A59F41}"/>
              </a:ext>
            </a:extLst>
          </p:cNvPr>
          <p:cNvSpPr/>
          <p:nvPr/>
        </p:nvSpPr>
        <p:spPr>
          <a:xfrm>
            <a:off x="5889224" y="1412874"/>
            <a:ext cx="1080000" cy="5184775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3BFB9-67A8-075A-3A51-18A81F715267}"/>
              </a:ext>
            </a:extLst>
          </p:cNvPr>
          <p:cNvSpPr/>
          <p:nvPr/>
        </p:nvSpPr>
        <p:spPr>
          <a:xfrm>
            <a:off x="4329987" y="1916936"/>
            <a:ext cx="720000" cy="936000"/>
          </a:xfrm>
          <a:prstGeom prst="rect">
            <a:avLst/>
          </a:prstGeom>
          <a:solidFill>
            <a:srgbClr val="FFC102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375D9E-02E5-01FB-BAA7-D9063A313C39}"/>
              </a:ext>
            </a:extLst>
          </p:cNvPr>
          <p:cNvCxnSpPr/>
          <p:nvPr/>
        </p:nvCxnSpPr>
        <p:spPr>
          <a:xfrm>
            <a:off x="3512840" y="25489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A54FDC1-FA16-5BA5-208E-5F4C6CA47595}"/>
              </a:ext>
            </a:extLst>
          </p:cNvPr>
          <p:cNvCxnSpPr/>
          <p:nvPr/>
        </p:nvCxnSpPr>
        <p:spPr>
          <a:xfrm>
            <a:off x="3512840" y="218895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25F9F25-FCCD-1507-ED26-7CD70C09993F}"/>
              </a:ext>
            </a:extLst>
          </p:cNvPr>
          <p:cNvCxnSpPr/>
          <p:nvPr/>
        </p:nvCxnSpPr>
        <p:spPr>
          <a:xfrm>
            <a:off x="5296970" y="25489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C784B3-1F85-F715-815B-EDBCE71DA04B}"/>
              </a:ext>
            </a:extLst>
          </p:cNvPr>
          <p:cNvCxnSpPr/>
          <p:nvPr/>
        </p:nvCxnSpPr>
        <p:spPr>
          <a:xfrm>
            <a:off x="5296970" y="218895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BE6BCB-E069-42D6-65C2-5C16E5850121}"/>
              </a:ext>
            </a:extLst>
          </p:cNvPr>
          <p:cNvSpPr txBox="1"/>
          <p:nvPr/>
        </p:nvSpPr>
        <p:spPr>
          <a:xfrm>
            <a:off x="2360712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2133BC5-7231-72DB-7F2A-FC81FD9B5B30}"/>
              </a:ext>
            </a:extLst>
          </p:cNvPr>
          <p:cNvSpPr/>
          <p:nvPr/>
        </p:nvSpPr>
        <p:spPr>
          <a:xfrm>
            <a:off x="4329987" y="5310681"/>
            <a:ext cx="720000" cy="936000"/>
          </a:xfrm>
          <a:prstGeom prst="rect">
            <a:avLst/>
          </a:prstGeom>
          <a:solidFill>
            <a:srgbClr val="FFC102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321328-2934-CC62-2402-DB8FE55D3F01}"/>
              </a:ext>
            </a:extLst>
          </p:cNvPr>
          <p:cNvCxnSpPr/>
          <p:nvPr/>
        </p:nvCxnSpPr>
        <p:spPr>
          <a:xfrm>
            <a:off x="3512840" y="594273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9FF7294-B453-0255-7A0E-C3C7047AA7D3}"/>
              </a:ext>
            </a:extLst>
          </p:cNvPr>
          <p:cNvCxnSpPr/>
          <p:nvPr/>
        </p:nvCxnSpPr>
        <p:spPr>
          <a:xfrm>
            <a:off x="3512840" y="558269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A36D20F-850B-BF1D-B6D8-1ECD8F885639}"/>
              </a:ext>
            </a:extLst>
          </p:cNvPr>
          <p:cNvCxnSpPr/>
          <p:nvPr/>
        </p:nvCxnSpPr>
        <p:spPr>
          <a:xfrm>
            <a:off x="5296970" y="594273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28117BE-1453-422B-A23F-E62863DDC3C7}"/>
              </a:ext>
            </a:extLst>
          </p:cNvPr>
          <p:cNvCxnSpPr/>
          <p:nvPr/>
        </p:nvCxnSpPr>
        <p:spPr>
          <a:xfrm>
            <a:off x="5296970" y="558269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E64D32C-66AB-FD12-14A6-EDEC9E12AF7D}"/>
              </a:ext>
            </a:extLst>
          </p:cNvPr>
          <p:cNvSpPr/>
          <p:nvPr/>
        </p:nvSpPr>
        <p:spPr>
          <a:xfrm>
            <a:off x="4329987" y="3607203"/>
            <a:ext cx="720000" cy="936000"/>
          </a:xfrm>
          <a:prstGeom prst="rect">
            <a:avLst/>
          </a:prstGeom>
          <a:solidFill>
            <a:srgbClr val="FFC102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ABDD92-A30A-DE7C-ABBE-D8F79820F350}"/>
              </a:ext>
            </a:extLst>
          </p:cNvPr>
          <p:cNvCxnSpPr/>
          <p:nvPr/>
        </p:nvCxnSpPr>
        <p:spPr>
          <a:xfrm>
            <a:off x="351284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47561A3-AC76-AA10-A94F-82BE3DE09428}"/>
              </a:ext>
            </a:extLst>
          </p:cNvPr>
          <p:cNvCxnSpPr/>
          <p:nvPr/>
        </p:nvCxnSpPr>
        <p:spPr>
          <a:xfrm>
            <a:off x="351284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20A1AA4-A1C0-8741-B9AA-50396A13A807}"/>
              </a:ext>
            </a:extLst>
          </p:cNvPr>
          <p:cNvCxnSpPr/>
          <p:nvPr/>
        </p:nvCxnSpPr>
        <p:spPr>
          <a:xfrm>
            <a:off x="529697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0D650E6B-BE7F-526B-E54F-8B027158644D}"/>
              </a:ext>
            </a:extLst>
          </p:cNvPr>
          <p:cNvCxnSpPr/>
          <p:nvPr/>
        </p:nvCxnSpPr>
        <p:spPr>
          <a:xfrm>
            <a:off x="529697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5E21A292-DDA4-F95F-A4C2-617C60664494}"/>
              </a:ext>
            </a:extLst>
          </p:cNvPr>
          <p:cNvCxnSpPr>
            <a:cxnSpLocks/>
            <a:stCxn id="8" idx="3"/>
            <a:endCxn id="78" idx="1"/>
          </p:cNvCxnSpPr>
          <p:nvPr/>
        </p:nvCxnSpPr>
        <p:spPr>
          <a:xfrm flipH="1">
            <a:off x="4329987" y="2384936"/>
            <a:ext cx="720000" cy="1690267"/>
          </a:xfrm>
          <a:prstGeom prst="bentConnector5">
            <a:avLst>
              <a:gd name="adj1" fmla="val -52388"/>
              <a:gd name="adj2" fmla="val 50000"/>
              <a:gd name="adj3" fmla="val 157151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56321B1-B78F-5CED-1B80-EB28E0FADF18}"/>
              </a:ext>
            </a:extLst>
          </p:cNvPr>
          <p:cNvSpPr/>
          <p:nvPr/>
        </p:nvSpPr>
        <p:spPr>
          <a:xfrm>
            <a:off x="543094" y="1412874"/>
            <a:ext cx="1080000" cy="5184775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A7500E-232E-3B27-C4AF-CE68ACFDCB06}"/>
              </a:ext>
            </a:extLst>
          </p:cNvPr>
          <p:cNvSpPr txBox="1"/>
          <p:nvPr/>
        </p:nvSpPr>
        <p:spPr>
          <a:xfrm>
            <a:off x="547055" y="3444274"/>
            <a:ext cx="1080000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Embedding</a:t>
            </a:r>
          </a:p>
          <a:p>
            <a:pPr algn="ctr"/>
            <a:endParaRPr lang="en-US" altLang="ko-KR" sz="1200" b="1">
              <a:solidFill>
                <a:srgbClr val="00B050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+</a:t>
            </a:r>
          </a:p>
          <a:p>
            <a:pPr algn="ctr"/>
            <a:endParaRPr lang="en-US" altLang="ko-KR" sz="1200" b="1">
              <a:solidFill>
                <a:srgbClr val="00B050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Positional Encoding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1BAD373-2147-CF2F-FF1F-C39EC484D05B}"/>
              </a:ext>
            </a:extLst>
          </p:cNvPr>
          <p:cNvCxnSpPr/>
          <p:nvPr/>
        </p:nvCxnSpPr>
        <p:spPr>
          <a:xfrm>
            <a:off x="1728238" y="25489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2C3225A-FC9D-3713-9206-CAE113AC0190}"/>
              </a:ext>
            </a:extLst>
          </p:cNvPr>
          <p:cNvCxnSpPr/>
          <p:nvPr/>
        </p:nvCxnSpPr>
        <p:spPr>
          <a:xfrm>
            <a:off x="1728238" y="218895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8DC9DED-7933-9DEF-5211-845094E154AF}"/>
              </a:ext>
            </a:extLst>
          </p:cNvPr>
          <p:cNvCxnSpPr/>
          <p:nvPr/>
        </p:nvCxnSpPr>
        <p:spPr>
          <a:xfrm>
            <a:off x="1728238" y="4248424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0CE0332-ECDD-79C6-68F5-3849621EF714}"/>
              </a:ext>
            </a:extLst>
          </p:cNvPr>
          <p:cNvCxnSpPr/>
          <p:nvPr/>
        </p:nvCxnSpPr>
        <p:spPr>
          <a:xfrm>
            <a:off x="1728238" y="3888384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36446F8-8E91-67F9-E945-50035EFC9157}"/>
              </a:ext>
            </a:extLst>
          </p:cNvPr>
          <p:cNvCxnSpPr/>
          <p:nvPr/>
        </p:nvCxnSpPr>
        <p:spPr>
          <a:xfrm>
            <a:off x="1728238" y="594273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3D9D70D-4E83-8D65-1179-623476759142}"/>
              </a:ext>
            </a:extLst>
          </p:cNvPr>
          <p:cNvCxnSpPr/>
          <p:nvPr/>
        </p:nvCxnSpPr>
        <p:spPr>
          <a:xfrm>
            <a:off x="1728238" y="558269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내용 개체 틀 4">
            <a:extLst>
              <a:ext uri="{FF2B5EF4-FFF2-40B4-BE49-F238E27FC236}">
                <a16:creationId xmlns:a16="http://schemas.microsoft.com/office/drawing/2014/main" id="{151806DF-9DE2-0D82-BAA5-BC3A5E4DAD85}"/>
              </a:ext>
            </a:extLst>
          </p:cNvPr>
          <p:cNvSpPr txBox="1">
            <a:spLocks/>
          </p:cNvSpPr>
          <p:nvPr/>
        </p:nvSpPr>
        <p:spPr>
          <a:xfrm>
            <a:off x="6969123" y="764704"/>
            <a:ext cx="2592389" cy="56938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600" b="1">
                <a:solidFill>
                  <a:srgbClr val="0070C0"/>
                </a:solidFill>
                <a:latin typeface="+mn-ea"/>
              </a:rPr>
              <a:t>Transfomer</a:t>
            </a:r>
            <a:endParaRPr lang="en-US" altLang="ko-KR" sz="1200" b="1">
              <a:solidFill>
                <a:srgbClr val="0070C0"/>
              </a:solidFill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Positinal Encoding</a:t>
            </a:r>
            <a:r>
              <a:rPr lang="ko-KR" altLang="en-US" sz="1200">
                <a:latin typeface="+mn-ea"/>
              </a:rPr>
              <a:t>을 사용하여 순서를 지정 한다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357188" indent="-182563"/>
            <a:r>
              <a:rPr lang="en-US" altLang="ko-KR" sz="1200">
                <a:latin typeface="+mn-ea"/>
              </a:rPr>
              <a:t>Attention</a:t>
            </a:r>
            <a:r>
              <a:rPr lang="ko-KR" altLang="en-US" sz="1200">
                <a:latin typeface="+mn-ea"/>
              </a:rPr>
              <a:t>을 사용하여 </a:t>
            </a:r>
            <a:r>
              <a:rPr lang="en-US" altLang="ko-KR" sz="1200">
                <a:latin typeface="+mn-ea"/>
              </a:rPr>
              <a:t>RNN</a:t>
            </a:r>
            <a:r>
              <a:rPr lang="ko-KR" altLang="en-US" sz="1200">
                <a:latin typeface="+mn-ea"/>
              </a:rPr>
              <a:t>을 제거 한다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357188" indent="-182563"/>
            <a:r>
              <a:rPr lang="en-US" altLang="ko-KR" sz="1200">
                <a:latin typeface="+mn-ea"/>
              </a:rPr>
              <a:t>Encoder</a:t>
            </a:r>
            <a:r>
              <a:rPr lang="ko-KR" altLang="en-US" sz="1200">
                <a:latin typeface="+mn-ea"/>
              </a:rPr>
              <a:t>와 </a:t>
            </a:r>
            <a:r>
              <a:rPr lang="en-US" altLang="ko-KR" sz="1200">
                <a:latin typeface="+mn-ea"/>
              </a:rPr>
              <a:t>Decoder</a:t>
            </a:r>
            <a:r>
              <a:rPr lang="ko-KR" altLang="en-US" sz="1200">
                <a:latin typeface="+mn-ea"/>
              </a:rPr>
              <a:t>를 여러 개 사용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Positional Encoding</a:t>
            </a:r>
          </a:p>
          <a:p>
            <a:pPr marL="357188" indent="-182563"/>
            <a:r>
              <a:rPr lang="ko-KR" altLang="en-US" sz="1200">
                <a:latin typeface="+mn-ea"/>
              </a:rPr>
              <a:t>각 단어의 순서 정보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Attention</a:t>
            </a:r>
          </a:p>
          <a:p>
            <a:pPr marL="357188" indent="-182563"/>
            <a:r>
              <a:rPr lang="ko-KR" altLang="en-US" sz="1200">
                <a:latin typeface="+mn-ea"/>
              </a:rPr>
              <a:t>유사도를 반영한 가중치를 적용한 입력값</a:t>
            </a:r>
            <a:endParaRPr lang="en-US" altLang="ko-KR" sz="1200">
              <a:latin typeface="+mn-ea"/>
            </a:endParaRPr>
          </a:p>
          <a:p>
            <a:pPr marL="357188" indent="-182563"/>
            <a:r>
              <a:rPr lang="ko-KR" altLang="en-US" sz="1200">
                <a:latin typeface="+mn-ea"/>
              </a:rPr>
              <a:t>입력과 출력의 차원이 동일</a:t>
            </a:r>
            <a:endParaRPr lang="en-US" altLang="ko-KR" sz="1200"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Multi-Head Attention</a:t>
            </a: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GPT: </a:t>
            </a:r>
            <a:r>
              <a:rPr lang="ko-KR" altLang="en-US" sz="1200">
                <a:latin typeface="+mn-ea"/>
              </a:rPr>
              <a:t>순방향으로 </a:t>
            </a:r>
            <a:r>
              <a:rPr lang="en-US" altLang="ko-KR" sz="1200">
                <a:latin typeface="+mn-ea"/>
              </a:rPr>
              <a:t>Attention </a:t>
            </a:r>
            <a:r>
              <a:rPr lang="ko-KR" altLang="en-US" sz="1200">
                <a:latin typeface="+mn-ea"/>
              </a:rPr>
              <a:t>적용</a:t>
            </a:r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BERT: </a:t>
            </a:r>
            <a:r>
              <a:rPr lang="ko-KR" altLang="en-US" sz="1200">
                <a:latin typeface="+mn-ea"/>
              </a:rPr>
              <a:t>양방향으로 </a:t>
            </a:r>
            <a:r>
              <a:rPr lang="en-US" altLang="ko-KR" sz="1200">
                <a:latin typeface="+mn-ea"/>
              </a:rPr>
              <a:t>Attention </a:t>
            </a:r>
            <a:r>
              <a:rPr lang="ko-KR" altLang="en-US" sz="1200">
                <a:latin typeface="+mn-ea"/>
              </a:rPr>
              <a:t>적용</a:t>
            </a:r>
            <a:endParaRPr lang="en-US" altLang="ko-KR" sz="1200" dirty="0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39A3364-0E8D-D116-F78B-EC194F955E3F}"/>
              </a:ext>
            </a:extLst>
          </p:cNvPr>
          <p:cNvSpPr txBox="1"/>
          <p:nvPr/>
        </p:nvSpPr>
        <p:spPr>
          <a:xfrm>
            <a:off x="4338695" y="1930421"/>
            <a:ext cx="72000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+mn-ea"/>
              </a:rPr>
              <a:t>Layer</a:t>
            </a:r>
            <a:endParaRPr lang="ko-KR" altLang="en-US" sz="1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A5967C-D040-1F2C-F5B5-BDB0732FDD19}"/>
              </a:ext>
            </a:extLst>
          </p:cNvPr>
          <p:cNvSpPr txBox="1"/>
          <p:nvPr/>
        </p:nvSpPr>
        <p:spPr>
          <a:xfrm>
            <a:off x="4338695" y="3594982"/>
            <a:ext cx="72000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+mn-ea"/>
              </a:rPr>
              <a:t>Layer</a:t>
            </a:r>
            <a:endParaRPr lang="ko-KR" altLang="en-US" sz="1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796DB13-B3DE-6F29-9F3C-1DBD573DFE42}"/>
              </a:ext>
            </a:extLst>
          </p:cNvPr>
          <p:cNvSpPr txBox="1"/>
          <p:nvPr/>
        </p:nvSpPr>
        <p:spPr>
          <a:xfrm>
            <a:off x="4338695" y="5301208"/>
            <a:ext cx="72000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+mn-ea"/>
              </a:rPr>
              <a:t>Layer</a:t>
            </a:r>
            <a:endParaRPr lang="ko-KR" altLang="en-US" sz="1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4328043-B211-0B15-6859-F40BAF9913D5}"/>
              </a:ext>
            </a:extLst>
          </p:cNvPr>
          <p:cNvSpPr txBox="1"/>
          <p:nvPr/>
        </p:nvSpPr>
        <p:spPr>
          <a:xfrm>
            <a:off x="4124233" y="1423202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Multi-Head Attention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A63CA193-8099-CC14-534F-FCD7BF914460}"/>
              </a:ext>
            </a:extLst>
          </p:cNvPr>
          <p:cNvCxnSpPr>
            <a:cxnSpLocks/>
            <a:stCxn id="8" idx="3"/>
            <a:endCxn id="68" idx="1"/>
          </p:cNvCxnSpPr>
          <p:nvPr/>
        </p:nvCxnSpPr>
        <p:spPr>
          <a:xfrm flipH="1">
            <a:off x="4329987" y="2384936"/>
            <a:ext cx="720000" cy="3393745"/>
          </a:xfrm>
          <a:prstGeom prst="bentConnector5">
            <a:avLst>
              <a:gd name="adj1" fmla="val -52388"/>
              <a:gd name="adj2" fmla="val 24853"/>
              <a:gd name="adj3" fmla="val 179376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E8B42634-AEE9-924B-512F-63991341D32D}"/>
              </a:ext>
            </a:extLst>
          </p:cNvPr>
          <p:cNvCxnSpPr>
            <a:cxnSpLocks/>
            <a:stCxn id="78" idx="3"/>
            <a:endCxn id="68" idx="1"/>
          </p:cNvCxnSpPr>
          <p:nvPr/>
        </p:nvCxnSpPr>
        <p:spPr>
          <a:xfrm flipH="1">
            <a:off x="4329987" y="4075203"/>
            <a:ext cx="720000" cy="1703478"/>
          </a:xfrm>
          <a:prstGeom prst="bentConnector5">
            <a:avLst>
              <a:gd name="adj1" fmla="val -50876"/>
              <a:gd name="adj2" fmla="val 50000"/>
              <a:gd name="adj3" fmla="val 157755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346069-C99E-E25E-94FC-8F800344E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271" y="4241767"/>
            <a:ext cx="2368319" cy="108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A4E38110-8AB6-6A08-99C2-50209AD5182A}"/>
              </a:ext>
            </a:extLst>
          </p:cNvPr>
          <p:cNvSpPr txBox="1"/>
          <p:nvPr/>
        </p:nvSpPr>
        <p:spPr>
          <a:xfrm>
            <a:off x="7021478" y="5096797"/>
            <a:ext cx="28280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https://www.blossominkyung.com/deeplearning/transformer-mha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260503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7022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Attention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Multi-Head Attention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BE2B3B-5C34-388C-8556-BC4DDD87762B}"/>
              </a:ext>
            </a:extLst>
          </p:cNvPr>
          <p:cNvSpPr txBox="1"/>
          <p:nvPr/>
        </p:nvSpPr>
        <p:spPr>
          <a:xfrm>
            <a:off x="620079" y="6388303"/>
            <a:ext cx="70206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https://codingopera.tistory.com/44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A3B7E2F-4DA4-F615-BA78-450355590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9" y="1691432"/>
            <a:ext cx="6709185" cy="168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146ECAD-5D35-EA01-F081-E19D2373F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800620"/>
            <a:ext cx="6709185" cy="261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43473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8F86B9AF-C1AB-8016-453F-83A598356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432261"/>
            <a:ext cx="7704856" cy="487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Transformer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59CD62-8F86-C9AC-C7AC-4B26FD290C03}"/>
              </a:ext>
            </a:extLst>
          </p:cNvPr>
          <p:cNvSpPr txBox="1"/>
          <p:nvPr/>
        </p:nvSpPr>
        <p:spPr>
          <a:xfrm>
            <a:off x="314068" y="6338465"/>
            <a:ext cx="3588330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https://wikidocs.net/31379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5665008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8" cy="110799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Encoder in Transformer</a:t>
            </a:r>
          </a:p>
          <a:p>
            <a:pPr lvl="1"/>
            <a:r>
              <a:rPr lang="en-US" altLang="ko-KR" sz="1400">
                <a:latin typeface="+mn-ea"/>
              </a:rPr>
              <a:t>Attention</a:t>
            </a:r>
            <a:r>
              <a:rPr lang="ko-KR" altLang="en-US" sz="1400">
                <a:latin typeface="+mn-ea"/>
              </a:rPr>
              <a:t>은 입력과 출력의 차원이 동일하기 때문에 여러개를 사용할 수 있다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401847-57D7-7495-AE0F-49B7AEA01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589" y="2432289"/>
            <a:ext cx="4185419" cy="26114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4641B2-1DC9-47B0-2A6C-AA39A4F26B9F}"/>
              </a:ext>
            </a:extLst>
          </p:cNvPr>
          <p:cNvSpPr txBox="1"/>
          <p:nvPr/>
        </p:nvSpPr>
        <p:spPr>
          <a:xfrm>
            <a:off x="851431" y="5050045"/>
            <a:ext cx="3588330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https://wikidocs.net/31379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EA83EC-20B7-5AF6-AF09-D35826A70214}"/>
              </a:ext>
            </a:extLst>
          </p:cNvPr>
          <p:cNvSpPr txBox="1"/>
          <p:nvPr/>
        </p:nvSpPr>
        <p:spPr>
          <a:xfrm>
            <a:off x="6969125" y="1412776"/>
            <a:ext cx="2592388" cy="101566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Residual Learning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y = f(x) + x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결과에 </a:t>
            </a:r>
            <a:r>
              <a:rPr lang="en-US" altLang="ko-KR" sz="1200">
                <a:latin typeface="+mn-ea"/>
              </a:rPr>
              <a:t>x</a:t>
            </a:r>
            <a:r>
              <a:rPr lang="ko-KR" altLang="en-US" sz="1200">
                <a:latin typeface="+mn-ea"/>
              </a:rPr>
              <a:t>를 반영하면 학습 성능이 좋아 진다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14AE20-6434-066B-018F-8F0F3C925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989" y="3140968"/>
            <a:ext cx="3615738" cy="31481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2BC414-84AF-D577-05E4-41E687BE3056}"/>
              </a:ext>
            </a:extLst>
          </p:cNvPr>
          <p:cNvSpPr txBox="1"/>
          <p:nvPr/>
        </p:nvSpPr>
        <p:spPr>
          <a:xfrm>
            <a:off x="5817096" y="6289154"/>
            <a:ext cx="3588330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https://wikidocs.net/31379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776357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8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Transformer </a:t>
            </a:r>
            <a:r>
              <a:rPr lang="ko-KR" altLang="en-US" sz="1600">
                <a:latin typeface="+mn-ea"/>
              </a:rPr>
              <a:t>가계도</a:t>
            </a:r>
            <a:endParaRPr lang="en-US" altLang="ko-KR" sz="1600">
              <a:latin typeface="+mn-ea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2D3E6A0-DDA0-3972-22DC-6255FA08A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1732128"/>
            <a:ext cx="5976664" cy="482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2BC414-84AF-D577-05E4-41E687BE3056}"/>
              </a:ext>
            </a:extLst>
          </p:cNvPr>
          <p:cNvSpPr txBox="1"/>
          <p:nvPr/>
        </p:nvSpPr>
        <p:spPr>
          <a:xfrm>
            <a:off x="3296816" y="6180988"/>
            <a:ext cx="576064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https://m.hanbit.co.kr/channel/category/category_view.html?cms_code=CMS5215583920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43691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BD345B94-D128-6BC4-170B-C5A4AB1CCCC6}"/>
              </a:ext>
            </a:extLst>
          </p:cNvPr>
          <p:cNvSpPr/>
          <p:nvPr/>
        </p:nvSpPr>
        <p:spPr>
          <a:xfrm>
            <a:off x="3152800" y="142777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SimpleRNN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91776D04-42D6-EB20-9911-368F0EC6FD08}"/>
              </a:ext>
            </a:extLst>
          </p:cNvPr>
          <p:cNvSpPr/>
          <p:nvPr/>
        </p:nvSpPr>
        <p:spPr>
          <a:xfrm>
            <a:off x="6321152" y="1412776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LSTM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BE1AB1E7-738D-1EA9-25EB-F4E4E74DFB03}"/>
              </a:ext>
            </a:extLst>
          </p:cNvPr>
          <p:cNvSpPr/>
          <p:nvPr/>
        </p:nvSpPr>
        <p:spPr>
          <a:xfrm>
            <a:off x="776536" y="342900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seq2seq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C0E9F2AC-2C85-ED8B-0435-54AB01ED0D5F}"/>
              </a:ext>
            </a:extLst>
          </p:cNvPr>
          <p:cNvSpPr/>
          <p:nvPr/>
        </p:nvSpPr>
        <p:spPr>
          <a:xfrm>
            <a:off x="776536" y="422108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Attention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A332416-397B-837C-E08B-52D0A537AB04}"/>
              </a:ext>
            </a:extLst>
          </p:cNvPr>
          <p:cNvSpPr/>
          <p:nvPr/>
        </p:nvSpPr>
        <p:spPr>
          <a:xfrm>
            <a:off x="344488" y="1433543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RNN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790C8E0-D76A-DE1E-A37F-E8D76E3169DB}"/>
              </a:ext>
            </a:extLst>
          </p:cNvPr>
          <p:cNvCxnSpPr>
            <a:cxnSpLocks/>
            <a:stCxn id="73" idx="3"/>
            <a:endCxn id="32" idx="1"/>
          </p:cNvCxnSpPr>
          <p:nvPr/>
        </p:nvCxnSpPr>
        <p:spPr>
          <a:xfrm>
            <a:off x="2576536" y="3609000"/>
            <a:ext cx="1478278" cy="7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181CF360-179B-F4C6-9D04-AD08B4BD3FE1}"/>
              </a:ext>
            </a:extLst>
          </p:cNvPr>
          <p:cNvSpPr/>
          <p:nvPr/>
        </p:nvSpPr>
        <p:spPr>
          <a:xfrm>
            <a:off x="6321152" y="2417611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GRU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B515F576-123C-5E0F-3EE9-0037C21A6CDF}"/>
              </a:ext>
            </a:extLst>
          </p:cNvPr>
          <p:cNvSpPr/>
          <p:nvPr/>
        </p:nvSpPr>
        <p:spPr>
          <a:xfrm>
            <a:off x="4054814" y="343648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Transformer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3751341-D1C3-E82F-B571-4C5626ACA5E5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 flipV="1">
            <a:off x="2144488" y="1607770"/>
            <a:ext cx="1008312" cy="5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F7C295BC-ABC8-C914-528B-1EFD0364ECFC}"/>
              </a:ext>
            </a:extLst>
          </p:cNvPr>
          <p:cNvSpPr/>
          <p:nvPr/>
        </p:nvSpPr>
        <p:spPr>
          <a:xfrm>
            <a:off x="2288704" y="2366766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Bidirectional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569200A-7CF7-6563-BBD8-B79A738ADB86}"/>
              </a:ext>
            </a:extLst>
          </p:cNvPr>
          <p:cNvSpPr/>
          <p:nvPr/>
        </p:nvSpPr>
        <p:spPr>
          <a:xfrm>
            <a:off x="2758870" y="566124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GPT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231DB21-1A36-2618-7A5F-220F40B62898}"/>
              </a:ext>
            </a:extLst>
          </p:cNvPr>
          <p:cNvSpPr/>
          <p:nvPr/>
        </p:nvSpPr>
        <p:spPr>
          <a:xfrm>
            <a:off x="5313040" y="479715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BERT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A3FF42CF-6318-5FA2-F1B8-B85892E50807}"/>
              </a:ext>
            </a:extLst>
          </p:cNvPr>
          <p:cNvCxnSpPr>
            <a:cxnSpLocks/>
            <a:stCxn id="32" idx="2"/>
            <a:endCxn id="5" idx="0"/>
          </p:cNvCxnSpPr>
          <p:nvPr/>
        </p:nvCxnSpPr>
        <p:spPr>
          <a:xfrm rot="16200000" flipH="1">
            <a:off x="5083592" y="3667704"/>
            <a:ext cx="1000670" cy="12582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858CBF-4BAF-4EB3-C16C-E2B0C1CBD6D7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 rot="5400000">
            <a:off x="3805776" y="3649576"/>
            <a:ext cx="1002132" cy="129594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81018125-AD86-73CF-E5F0-C64A0A87C7B7}"/>
              </a:ext>
            </a:extLst>
          </p:cNvPr>
          <p:cNvSpPr/>
          <p:nvPr/>
        </p:nvSpPr>
        <p:spPr>
          <a:xfrm>
            <a:off x="7761513" y="515723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Word2Vec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1F9CE527-77CA-637F-A1F6-9C841892E324}"/>
              </a:ext>
            </a:extLst>
          </p:cNvPr>
          <p:cNvSpPr/>
          <p:nvPr/>
        </p:nvSpPr>
        <p:spPr>
          <a:xfrm>
            <a:off x="7758417" y="623735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ELMo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B9A07F6B-6049-0029-F5CB-1321157B950E}"/>
              </a:ext>
            </a:extLst>
          </p:cNvPr>
          <p:cNvCxnSpPr>
            <a:cxnSpLocks/>
            <a:stCxn id="17" idx="1"/>
            <a:endCxn id="5" idx="2"/>
          </p:cNvCxnSpPr>
          <p:nvPr/>
        </p:nvCxnSpPr>
        <p:spPr>
          <a:xfrm rot="10800000">
            <a:off x="6213041" y="5157152"/>
            <a:ext cx="1545377" cy="1260200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C93D5D72-7BAE-5764-3C28-3C4304CE7B62}"/>
              </a:ext>
            </a:extLst>
          </p:cNvPr>
          <p:cNvSpPr/>
          <p:nvPr/>
        </p:nvSpPr>
        <p:spPr>
          <a:xfrm>
            <a:off x="2758870" y="479861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ULMFit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2E37375-038E-867F-2E1D-F94221D385BA}"/>
              </a:ext>
            </a:extLst>
          </p:cNvPr>
          <p:cNvCxnSpPr>
            <a:cxnSpLocks/>
            <a:stCxn id="33" idx="2"/>
            <a:endCxn id="3" idx="0"/>
          </p:cNvCxnSpPr>
          <p:nvPr/>
        </p:nvCxnSpPr>
        <p:spPr>
          <a:xfrm>
            <a:off x="3658870" y="5158614"/>
            <a:ext cx="0" cy="502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DABBD02C-64CA-BD26-61EB-DE162BA07590}"/>
              </a:ext>
            </a:extLst>
          </p:cNvPr>
          <p:cNvCxnSpPr>
            <a:cxnSpLocks/>
            <a:stCxn id="17" idx="1"/>
            <a:endCxn id="3" idx="2"/>
          </p:cNvCxnSpPr>
          <p:nvPr/>
        </p:nvCxnSpPr>
        <p:spPr>
          <a:xfrm rot="10800000">
            <a:off x="3658871" y="6021248"/>
            <a:ext cx="4099547" cy="396104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649BC27-FBE7-F2D9-1E18-61B64BA49885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8658417" y="5517232"/>
            <a:ext cx="3096" cy="720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1B498F6E-F59C-3F75-F535-15A64A4FA951}"/>
              </a:ext>
            </a:extLst>
          </p:cNvPr>
          <p:cNvCxnSpPr>
            <a:cxnSpLocks/>
            <a:stCxn id="83" idx="3"/>
            <a:endCxn id="32" idx="1"/>
          </p:cNvCxnSpPr>
          <p:nvPr/>
        </p:nvCxnSpPr>
        <p:spPr>
          <a:xfrm flipV="1">
            <a:off x="2576536" y="3616482"/>
            <a:ext cx="1478278" cy="784606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AE35DDAA-D1AD-7A48-6596-00A96AEF58BC}"/>
              </a:ext>
            </a:extLst>
          </p:cNvPr>
          <p:cNvCxnSpPr>
            <a:cxnSpLocks/>
            <a:stCxn id="11" idx="1"/>
            <a:endCxn id="73" idx="1"/>
          </p:cNvCxnSpPr>
          <p:nvPr/>
        </p:nvCxnSpPr>
        <p:spPr>
          <a:xfrm rot="10800000" flipH="1" flipV="1">
            <a:off x="344488" y="1613542"/>
            <a:ext cx="432048" cy="1995457"/>
          </a:xfrm>
          <a:prstGeom prst="bentConnector3">
            <a:avLst>
              <a:gd name="adj1" fmla="val -52911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[E] 53">
            <a:extLst>
              <a:ext uri="{FF2B5EF4-FFF2-40B4-BE49-F238E27FC236}">
                <a16:creationId xmlns:a16="http://schemas.microsoft.com/office/drawing/2014/main" id="{BE62A089-7847-96B3-597D-DED9F5A2F76C}"/>
              </a:ext>
            </a:extLst>
          </p:cNvPr>
          <p:cNvCxnSpPr>
            <a:cxnSpLocks/>
            <a:stCxn id="73" idx="2"/>
            <a:endCxn id="83" idx="0"/>
          </p:cNvCxnSpPr>
          <p:nvPr/>
        </p:nvCxnSpPr>
        <p:spPr>
          <a:xfrm rot="5400000">
            <a:off x="1460492" y="4005044"/>
            <a:ext cx="432088" cy="12700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B35D489-E530-3806-0D70-78314049CFB1}"/>
              </a:ext>
            </a:extLst>
          </p:cNvPr>
          <p:cNvCxnSpPr>
            <a:cxnSpLocks/>
            <a:stCxn id="6" idx="3"/>
            <a:endCxn id="46" idx="1"/>
          </p:cNvCxnSpPr>
          <p:nvPr/>
        </p:nvCxnSpPr>
        <p:spPr>
          <a:xfrm flipV="1">
            <a:off x="4952800" y="1592776"/>
            <a:ext cx="1368352" cy="1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A8DF205B-2E65-DACA-D8E4-321F801B6193}"/>
              </a:ext>
            </a:extLst>
          </p:cNvPr>
          <p:cNvCxnSpPr>
            <a:cxnSpLocks/>
            <a:stCxn id="46" idx="2"/>
            <a:endCxn id="20" idx="0"/>
          </p:cNvCxnSpPr>
          <p:nvPr/>
        </p:nvCxnSpPr>
        <p:spPr>
          <a:xfrm>
            <a:off x="7221152" y="1772776"/>
            <a:ext cx="0" cy="644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꺾인 연결선[E] 70">
            <a:extLst>
              <a:ext uri="{FF2B5EF4-FFF2-40B4-BE49-F238E27FC236}">
                <a16:creationId xmlns:a16="http://schemas.microsoft.com/office/drawing/2014/main" id="{1861D798-2F49-A7ED-11B3-B09D2B2C776B}"/>
              </a:ext>
            </a:extLst>
          </p:cNvPr>
          <p:cNvCxnSpPr>
            <a:cxnSpLocks/>
            <a:stCxn id="11" idx="2"/>
            <a:endCxn id="9" idx="1"/>
          </p:cNvCxnSpPr>
          <p:nvPr/>
        </p:nvCxnSpPr>
        <p:spPr>
          <a:xfrm rot="16200000" flipH="1">
            <a:off x="1389985" y="1648046"/>
            <a:ext cx="753223" cy="1044216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06861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</a:t>
            </a:r>
            <a:r>
              <a:rPr lang="ko-KR" altLang="en-US" sz="1600">
                <a:latin typeface="+mn-ea"/>
              </a:rPr>
              <a:t>구현 방식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4465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Sequential API		: </a:t>
            </a:r>
            <a:r>
              <a:rPr lang="ko-KR" altLang="en-US" sz="1600">
                <a:latin typeface="+mn-ea"/>
              </a:rPr>
              <a:t>간단한 모델 구현</a:t>
            </a:r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Functional API		: </a:t>
            </a:r>
            <a:r>
              <a:rPr lang="ko-KR" altLang="en-US" sz="1600">
                <a:latin typeface="+mn-ea"/>
              </a:rPr>
              <a:t>복잡한 모델 구현</a:t>
            </a:r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Model Subclassing</a:t>
            </a:r>
          </a:p>
          <a:p>
            <a:pPr lvl="1"/>
            <a:r>
              <a:rPr lang="en-US" altLang="ko-KR" sz="1400">
                <a:latin typeface="+mn-ea"/>
              </a:rPr>
              <a:t>Function API</a:t>
            </a:r>
            <a:r>
              <a:rPr lang="ko-KR" altLang="en-US" sz="1400">
                <a:latin typeface="+mn-ea"/>
              </a:rPr>
              <a:t>로 구현하기 힘든 모델 구현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자유도가 제일 높은 모델 구축 방법</a:t>
            </a:r>
            <a:endParaRPr lang="en-US" altLang="ko-KR" sz="1400"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4D0433E-2814-CF77-5EEB-FAA249509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222415"/>
            <a:ext cx="68961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99D390-837A-D41E-50FB-00D2052CDAE9}"/>
              </a:ext>
            </a:extLst>
          </p:cNvPr>
          <p:cNvSpPr txBox="1"/>
          <p:nvPr/>
        </p:nvSpPr>
        <p:spPr>
          <a:xfrm>
            <a:off x="776536" y="5919083"/>
            <a:ext cx="6896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https://wikidocs.net/106897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760353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Sequential API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model.add(keras.layers.BatchNormalization())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model.add(keras.layers.Dropout(self.dropout))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activation='relu'))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model.add(keras.layers.BatchNormalization())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model.add(keras.layers.Dropout(self.dropout))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activation="softmax"))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93573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Functional API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06880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Peephole LSTM </a:t>
            </a:r>
            <a:r>
              <a:rPr lang="ko-KR" altLang="en-US" sz="1600">
                <a:latin typeface="+mn-ea"/>
              </a:rPr>
              <a:t>샘플</a:t>
            </a:r>
            <a:endParaRPr lang="en-US" altLang="ko-KR" sz="16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inputs = keras.Input(shape=(num_timesteps, embedding_dim))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peephole_lstm_cell = keras.experimental.PeepholeLSTMCell(hidden_dim)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rnn_layer = keras.layers.RNN(peephole_lstm_cell)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outputs = rnn_layer(inputs)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keras.models.Model</a:t>
            </a:r>
            <a:r>
              <a:rPr lang="en-US" altLang="ko-KR" sz="1400">
                <a:latin typeface="+mn-ea"/>
              </a:rPr>
              <a:t>(inputs=[inputs], outputs=[outputs])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model.compile(loss="categorical_crossentropy", optimizer="adam")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샘플 </a:t>
            </a:r>
            <a:r>
              <a:rPr lang="en-US" altLang="ko-KR" sz="1600">
                <a:latin typeface="+mn-ea"/>
              </a:rPr>
              <a:t>2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 = keras.layers.Embedding(vocab_size, max_seqlen)(x)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 = keras.layers.Bidirectional(tf.keras.layers.LSTM(max_seqlen))(x)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 = keras.layers.Dense(64, activation="relu")(x)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 = keras.layers.Dense(1, activation="sigmoid")(x)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988577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96081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AutoGraph</a:t>
            </a:r>
          </a:p>
          <a:p>
            <a:pPr lvl="1"/>
            <a:r>
              <a:rPr lang="en-US" altLang="ko-KR" sz="1400">
                <a:latin typeface="+mn-ea"/>
              </a:rPr>
              <a:t>Graph : tensorflow.Operation </a:t>
            </a:r>
            <a:r>
              <a:rPr lang="ko-KR" altLang="en-US" sz="1400">
                <a:latin typeface="+mn-ea"/>
              </a:rPr>
              <a:t>객체의 집합을 포함하고 있는 데이터 구조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연산의 단위와 텐서 객체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연산간에 흐르는 데이터의 단위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solidFill>
                  <a:srgbClr val="0070C0"/>
                </a:solidFill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dense_layer(x, w, b):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return tf.matmul(x, w) + b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dense_layer.pyton_function(x, w, b)		: </a:t>
            </a:r>
            <a:r>
              <a:rPr lang="ko-KR" altLang="en-US" sz="1400">
                <a:latin typeface="+mn-ea"/>
              </a:rPr>
              <a:t>원본 </a:t>
            </a:r>
            <a:r>
              <a:rPr lang="en-US" altLang="ko-KR" sz="1400">
                <a:latin typeface="+mn-ea"/>
              </a:rPr>
              <a:t>Python </a:t>
            </a:r>
            <a:r>
              <a:rPr lang="ko-KR" altLang="en-US" sz="1400">
                <a:latin typeface="+mn-ea"/>
              </a:rPr>
              <a:t>함수 호출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4869587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CustomModel(keras.Model):</a:t>
            </a:r>
            <a:endParaRPr lang="en-US" altLang="ko-KR" sz="1400">
              <a:solidFill>
                <a:srgbClr val="C00000"/>
              </a:solidFill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CustomLayer(keras.layers.Layer):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CustomActivationFunction(x, axis=-1):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CustomLossFunction(keras.losses.Loss):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CustomOptimizer(keras.optimizers.Optimizer):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CustomMetric(keras.metrics.Metric):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CustomCallback(keras.callbacks.Callback):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90007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AEBF998C-814E-1CAA-A2F3-4103F25BA816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2562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RNN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in Decoder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 b="1">
                <a:solidFill>
                  <a:srgbClr val="0070C0"/>
                </a:solidFill>
                <a:latin typeface="+mn-ea"/>
              </a:rPr>
              <a:t>DRL (Deep Reinforcement Learning, </a:t>
            </a:r>
            <a:r>
              <a:rPr lang="ko-KR" altLang="en-US" sz="1600" b="1">
                <a:solidFill>
                  <a:srgbClr val="0070C0"/>
                </a:solidFill>
                <a:latin typeface="+mn-ea"/>
              </a:rPr>
              <a:t>심층 강화학습</a:t>
            </a:r>
            <a:r>
              <a:rPr lang="en-US" altLang="ko-KR" sz="1600" b="1">
                <a:solidFill>
                  <a:srgbClr val="0070C0"/>
                </a:solidFill>
                <a:latin typeface="+mn-ea"/>
              </a:rPr>
              <a:t>)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13738FF-0488-A44B-E095-CBFAFE78B897}"/>
              </a:ext>
            </a:extLst>
          </p:cNvPr>
          <p:cNvSpPr/>
          <p:nvPr/>
        </p:nvSpPr>
        <p:spPr>
          <a:xfrm>
            <a:off x="344488" y="2072851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B75FADF-7590-D104-9FFD-FEC91F59C2A8}"/>
              </a:ext>
            </a:extLst>
          </p:cNvPr>
          <p:cNvSpPr/>
          <p:nvPr/>
        </p:nvSpPr>
        <p:spPr>
          <a:xfrm>
            <a:off x="3873000" y="2072851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E64D32C-66AB-FD12-14A6-EDEC9E12AF7D}"/>
              </a:ext>
            </a:extLst>
          </p:cNvPr>
          <p:cNvSpPr/>
          <p:nvPr/>
        </p:nvSpPr>
        <p:spPr>
          <a:xfrm>
            <a:off x="2108744" y="2072851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ABDD92-A30A-DE7C-ABBE-D8F79820F350}"/>
              </a:ext>
            </a:extLst>
          </p:cNvPr>
          <p:cNvCxnSpPr/>
          <p:nvPr/>
        </p:nvCxnSpPr>
        <p:spPr>
          <a:xfrm>
            <a:off x="1496616" y="295472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47561A3-AC76-AA10-A94F-82BE3DE09428}"/>
              </a:ext>
            </a:extLst>
          </p:cNvPr>
          <p:cNvCxnSpPr/>
          <p:nvPr/>
        </p:nvCxnSpPr>
        <p:spPr>
          <a:xfrm>
            <a:off x="1496616" y="259468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20A1AA4-A1C0-8741-B9AA-50396A13A807}"/>
              </a:ext>
            </a:extLst>
          </p:cNvPr>
          <p:cNvCxnSpPr/>
          <p:nvPr/>
        </p:nvCxnSpPr>
        <p:spPr>
          <a:xfrm>
            <a:off x="3280746" y="295472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0D650E6B-BE7F-526B-E54F-8B027158644D}"/>
              </a:ext>
            </a:extLst>
          </p:cNvPr>
          <p:cNvCxnSpPr/>
          <p:nvPr/>
        </p:nvCxnSpPr>
        <p:spPr>
          <a:xfrm>
            <a:off x="3280746" y="259468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A648C3E-30E1-6A22-6217-A72FE6F69D64}"/>
              </a:ext>
            </a:extLst>
          </p:cNvPr>
          <p:cNvSpPr txBox="1"/>
          <p:nvPr/>
        </p:nvSpPr>
        <p:spPr>
          <a:xfrm>
            <a:off x="344488" y="207285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4ADA44-A622-7CC8-13E3-C131D04D2124}"/>
              </a:ext>
            </a:extLst>
          </p:cNvPr>
          <p:cNvSpPr txBox="1"/>
          <p:nvPr/>
        </p:nvSpPr>
        <p:spPr>
          <a:xfrm>
            <a:off x="3873000" y="207285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C107889-37B4-8303-92E4-6FA1A3193CDF}"/>
              </a:ext>
            </a:extLst>
          </p:cNvPr>
          <p:cNvSpPr txBox="1"/>
          <p:nvPr/>
        </p:nvSpPr>
        <p:spPr>
          <a:xfrm>
            <a:off x="2108744" y="207285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AB669A72-1F98-2582-0391-1FDF7327140C}"/>
              </a:ext>
            </a:extLst>
          </p:cNvPr>
          <p:cNvCxnSpPr>
            <a:cxnSpLocks/>
            <a:stCxn id="100" idx="1"/>
            <a:endCxn id="6" idx="1"/>
          </p:cNvCxnSpPr>
          <p:nvPr/>
        </p:nvCxnSpPr>
        <p:spPr>
          <a:xfrm rot="10800000">
            <a:off x="2108744" y="2774404"/>
            <a:ext cx="954206" cy="918161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7D6EB89-8F5C-84A8-C72A-9DE194D032F5}"/>
              </a:ext>
            </a:extLst>
          </p:cNvPr>
          <p:cNvSpPr/>
          <p:nvPr/>
        </p:nvSpPr>
        <p:spPr>
          <a:xfrm>
            <a:off x="3062950" y="3501048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404502B-9E56-308E-02AB-E829F820A6B5}"/>
              </a:ext>
            </a:extLst>
          </p:cNvPr>
          <p:cNvSpPr txBox="1"/>
          <p:nvPr/>
        </p:nvSpPr>
        <p:spPr>
          <a:xfrm>
            <a:off x="3062950" y="3554064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Cell 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5E21A292-DDA4-F95F-A4C2-617C60664494}"/>
              </a:ext>
            </a:extLst>
          </p:cNvPr>
          <p:cNvCxnSpPr>
            <a:cxnSpLocks/>
            <a:stCxn id="78" idx="3"/>
            <a:endCxn id="99" idx="0"/>
          </p:cNvCxnSpPr>
          <p:nvPr/>
        </p:nvCxnSpPr>
        <p:spPr>
          <a:xfrm>
            <a:off x="3188744" y="2702851"/>
            <a:ext cx="324206" cy="798197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0318E1-FD73-61C2-C0F8-4AEB0BF94AFC}"/>
              </a:ext>
            </a:extLst>
          </p:cNvPr>
          <p:cNvSpPr txBox="1"/>
          <p:nvPr/>
        </p:nvSpPr>
        <p:spPr>
          <a:xfrm>
            <a:off x="2108744" y="263590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B9E2E8-CF7E-8612-14DA-CCB16E479E83}"/>
              </a:ext>
            </a:extLst>
          </p:cNvPr>
          <p:cNvSpPr/>
          <p:nvPr/>
        </p:nvSpPr>
        <p:spPr>
          <a:xfrm>
            <a:off x="344488" y="4737147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DE0AE6-E72B-2961-A6BA-E1342EBA02CA}"/>
              </a:ext>
            </a:extLst>
          </p:cNvPr>
          <p:cNvSpPr/>
          <p:nvPr/>
        </p:nvSpPr>
        <p:spPr>
          <a:xfrm>
            <a:off x="3873000" y="4737147"/>
            <a:ext cx="1080000" cy="576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58C765-B0F7-6C4F-3D66-DB0E0EB3D687}"/>
              </a:ext>
            </a:extLst>
          </p:cNvPr>
          <p:cNvSpPr/>
          <p:nvPr/>
        </p:nvSpPr>
        <p:spPr>
          <a:xfrm>
            <a:off x="2108744" y="4737147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30E1EB3-B87C-EB2E-02BB-5F13219BD709}"/>
              </a:ext>
            </a:extLst>
          </p:cNvPr>
          <p:cNvCxnSpPr/>
          <p:nvPr/>
        </p:nvCxnSpPr>
        <p:spPr>
          <a:xfrm>
            <a:off x="1496616" y="561901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7469153-B38E-A261-D748-583683E3E7B8}"/>
              </a:ext>
            </a:extLst>
          </p:cNvPr>
          <p:cNvCxnSpPr/>
          <p:nvPr/>
        </p:nvCxnSpPr>
        <p:spPr>
          <a:xfrm>
            <a:off x="1496616" y="525897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0C2D9C-90C9-BF63-E10E-EA6B54D4E3E5}"/>
              </a:ext>
            </a:extLst>
          </p:cNvPr>
          <p:cNvCxnSpPr/>
          <p:nvPr/>
        </p:nvCxnSpPr>
        <p:spPr>
          <a:xfrm>
            <a:off x="3280746" y="561901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022433A-82A7-EE43-5F77-C022555D8A49}"/>
              </a:ext>
            </a:extLst>
          </p:cNvPr>
          <p:cNvCxnSpPr/>
          <p:nvPr/>
        </p:nvCxnSpPr>
        <p:spPr>
          <a:xfrm>
            <a:off x="3280746" y="525897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24E0D61-9D76-33BB-5ECF-D55333A0E5B1}"/>
              </a:ext>
            </a:extLst>
          </p:cNvPr>
          <p:cNvSpPr txBox="1"/>
          <p:nvPr/>
        </p:nvSpPr>
        <p:spPr>
          <a:xfrm>
            <a:off x="344488" y="4737147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Action</a:t>
            </a: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>
                <a:solidFill>
                  <a:schemeClr val="bg1"/>
                </a:solidFill>
                <a:latin typeface="+mn-ea"/>
              </a:rPr>
              <a:t>행동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0ECE3E-6CD3-8B3C-69E1-81E53829A69C}"/>
              </a:ext>
            </a:extLst>
          </p:cNvPr>
          <p:cNvSpPr txBox="1"/>
          <p:nvPr/>
        </p:nvSpPr>
        <p:spPr>
          <a:xfrm>
            <a:off x="2108744" y="473714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Environment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9" name="연결선: 꺾임 91">
            <a:extLst>
              <a:ext uri="{FF2B5EF4-FFF2-40B4-BE49-F238E27FC236}">
                <a16:creationId xmlns:a16="http://schemas.microsoft.com/office/drawing/2014/main" id="{B1109C52-8300-50BC-C02E-9B8A18A8F333}"/>
              </a:ext>
            </a:extLst>
          </p:cNvPr>
          <p:cNvCxnSpPr>
            <a:cxnSpLocks/>
            <a:stCxn id="31" idx="1"/>
            <a:endCxn id="35" idx="1"/>
          </p:cNvCxnSpPr>
          <p:nvPr/>
        </p:nvCxnSpPr>
        <p:spPr>
          <a:xfrm rot="10800000">
            <a:off x="2108744" y="5531032"/>
            <a:ext cx="954206" cy="825828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0A8FD42-D4CC-A05D-A2A8-D53976455AE8}"/>
              </a:ext>
            </a:extLst>
          </p:cNvPr>
          <p:cNvSpPr/>
          <p:nvPr/>
        </p:nvSpPr>
        <p:spPr>
          <a:xfrm>
            <a:off x="3062950" y="6165344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2E2F0B-1C6A-4223-933E-E36A5249478E}"/>
              </a:ext>
            </a:extLst>
          </p:cNvPr>
          <p:cNvSpPr txBox="1"/>
          <p:nvPr/>
        </p:nvSpPr>
        <p:spPr>
          <a:xfrm>
            <a:off x="3062950" y="6218360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cxnSp>
        <p:nvCxnSpPr>
          <p:cNvPr id="32" name="연결선: 꺾임 105">
            <a:extLst>
              <a:ext uri="{FF2B5EF4-FFF2-40B4-BE49-F238E27FC236}">
                <a16:creationId xmlns:a16="http://schemas.microsoft.com/office/drawing/2014/main" id="{A85DEE2C-A40A-D7C5-CBBF-EF5AECD0C42D}"/>
              </a:ext>
            </a:extLst>
          </p:cNvPr>
          <p:cNvCxnSpPr>
            <a:cxnSpLocks/>
            <a:stCxn id="21" idx="3"/>
            <a:endCxn id="30" idx="0"/>
          </p:cNvCxnSpPr>
          <p:nvPr/>
        </p:nvCxnSpPr>
        <p:spPr>
          <a:xfrm>
            <a:off x="3188744" y="5367147"/>
            <a:ext cx="324206" cy="798197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9BE3ADD-8E4F-B625-EFF4-052638C13A14}"/>
              </a:ext>
            </a:extLst>
          </p:cNvPr>
          <p:cNvSpPr txBox="1"/>
          <p:nvPr/>
        </p:nvSpPr>
        <p:spPr>
          <a:xfrm>
            <a:off x="2108744" y="5300199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FFFF00"/>
                </a:solidFill>
                <a:latin typeface="+mn-ea"/>
              </a:rPr>
              <a:t>학습을 통해</a:t>
            </a:r>
            <a:endParaRPr lang="en-US" altLang="ko-KR" sz="1200" b="1">
              <a:solidFill>
                <a:srgbClr val="FFFF00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rgbClr val="FFFF00"/>
                </a:solidFill>
                <a:latin typeface="+mn-ea"/>
              </a:rPr>
              <a:t>Action </a:t>
            </a:r>
            <a:r>
              <a:rPr lang="ko-KR" altLang="en-US" sz="1200" b="1">
                <a:solidFill>
                  <a:srgbClr val="FFFF00"/>
                </a:solidFill>
                <a:latin typeface="+mn-ea"/>
              </a:rPr>
              <a:t>예측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FD1556B-9755-B610-6EEA-452B0545A2EC}"/>
              </a:ext>
            </a:extLst>
          </p:cNvPr>
          <p:cNvSpPr/>
          <p:nvPr/>
        </p:nvSpPr>
        <p:spPr>
          <a:xfrm>
            <a:off x="3873000" y="5421147"/>
            <a:ext cx="1080000" cy="576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A2625E0-78B5-6E18-65D8-34F68CCE7630}"/>
                  </a:ext>
                </a:extLst>
              </p:cNvPr>
              <p:cNvSpPr txBox="1"/>
              <p:nvPr/>
            </p:nvSpPr>
            <p:spPr>
              <a:xfrm>
                <a:off x="6969125" y="1412776"/>
                <a:ext cx="2592388" cy="4401205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Environment Model (</a:t>
                </a:r>
                <a:r>
                  <a:rPr lang="ko-KR" altLang="en-US" sz="1400">
                    <a:latin typeface="+mn-ea"/>
                  </a:rPr>
                  <a:t>환경 모델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State (</a:t>
                </a:r>
                <a:r>
                  <a:rPr lang="ko-KR" altLang="en-US" sz="1400">
                    <a:latin typeface="+mn-ea"/>
                  </a:rPr>
                  <a:t>상태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Action (</a:t>
                </a:r>
                <a:r>
                  <a:rPr lang="ko-KR" altLang="en-US" sz="1400">
                    <a:latin typeface="+mn-ea"/>
                  </a:rPr>
                  <a:t>행동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Reward (</a:t>
                </a:r>
                <a:r>
                  <a:rPr lang="ko-KR" altLang="en-US" sz="1400">
                    <a:latin typeface="+mn-ea"/>
                  </a:rPr>
                  <a:t>보상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542925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 (S</a:t>
                </a:r>
                <a:r>
                  <a:rPr lang="en-US" altLang="ko-KR" sz="1400" baseline="-25000">
                    <a:latin typeface="+mn-ea"/>
                  </a:rPr>
                  <a:t>n-1</a:t>
                </a:r>
                <a:r>
                  <a:rPr lang="en-US" altLang="ko-KR" sz="1400">
                    <a:latin typeface="+mn-ea"/>
                  </a:rPr>
                  <a:t>, A</a:t>
                </a:r>
                <a:r>
                  <a:rPr lang="en-US" altLang="ko-KR" sz="1400" baseline="-25000">
                    <a:latin typeface="+mn-ea"/>
                  </a:rPr>
                  <a:t>n</a:t>
                </a:r>
                <a:r>
                  <a:rPr lang="en-US" altLang="ko-KR" sz="1400">
                    <a:latin typeface="+mn-ea"/>
                  </a:rPr>
                  <a:t>, S</a:t>
                </a:r>
                <a:r>
                  <a:rPr lang="en-US" altLang="ko-KR" sz="1400" baseline="-25000">
                    <a:latin typeface="+mn-ea"/>
                  </a:rPr>
                  <a:t>n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Policy (</a:t>
                </a:r>
                <a:r>
                  <a:rPr lang="ko-KR" altLang="en-US" sz="1400">
                    <a:latin typeface="+mn-ea"/>
                  </a:rPr>
                  <a:t>정책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Policy-based </a:t>
                </a:r>
                <a:r>
                  <a:rPr lang="ko-KR" altLang="en-US" sz="1400">
                    <a:latin typeface="+mn-ea"/>
                  </a:rPr>
                  <a:t>기법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endParaRPr lang="en-US" altLang="ko-KR" sz="1400" i="1">
                  <a:latin typeface="Cambria Math" panose="02040503050406030204" pitchFamily="18" charset="0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l-GR" altLang="ko-KR" sz="14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(</a:t>
                </a:r>
                <a:r>
                  <a:rPr lang="en-US" altLang="ko-KR" sz="1400">
                    <a:latin typeface="+mn-ea"/>
                  </a:rPr>
                  <a:t>S)     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A</a:t>
                </a: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Return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: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G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Value-based </a:t>
                </a:r>
                <a:r>
                  <a:rPr lang="ko-KR" altLang="en-US" sz="1400">
                    <a:latin typeface="+mn-ea"/>
                  </a:rPr>
                  <a:t>기법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ko-KR" altLang="en-US" sz="1400">
                    <a:latin typeface="+mn-ea"/>
                  </a:rPr>
                  <a:t>향후 가능한 모든 보상의 할인 총합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V</a:t>
                </a:r>
                <a:r>
                  <a:rPr lang="en-US" altLang="ko-KR" sz="1400" baseline="30000">
                    <a:latin typeface="+mn-ea"/>
                  </a:rPr>
                  <a:t>𝜋</a:t>
                </a:r>
                <a:r>
                  <a:rPr lang="en-US" altLang="ko-KR" sz="1400">
                    <a:latin typeface="+mn-ea"/>
                  </a:rPr>
                  <a:t>(S)    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Return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Q</a:t>
                </a:r>
                <a:r>
                  <a:rPr lang="en-US" altLang="ko-KR" sz="1400" baseline="30000">
                    <a:latin typeface="+mn-ea"/>
                  </a:rPr>
                  <a:t>𝜋</a:t>
                </a:r>
                <a:r>
                  <a:rPr lang="en-US" altLang="ko-KR" sz="1400">
                    <a:latin typeface="+mn-ea"/>
                  </a:rPr>
                  <a:t>(S, A)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Return</a:t>
                </a: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A2625E0-78B5-6E18-65D8-34F68CCE7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125" y="1412776"/>
                <a:ext cx="2592388" cy="4401205"/>
              </a:xfrm>
              <a:prstGeom prst="rect">
                <a:avLst/>
              </a:prstGeom>
              <a:blipFill>
                <a:blip r:embed="rId3"/>
                <a:stretch>
                  <a:fillRect l="-488" t="-28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168F9CED-72C9-49BD-04CD-C6851926F952}"/>
              </a:ext>
            </a:extLst>
          </p:cNvPr>
          <p:cNvSpPr txBox="1"/>
          <p:nvPr/>
        </p:nvSpPr>
        <p:spPr>
          <a:xfrm>
            <a:off x="3873000" y="4737147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Reward</a:t>
            </a: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>
                <a:solidFill>
                  <a:schemeClr val="bg1"/>
                </a:solidFill>
                <a:latin typeface="+mn-ea"/>
              </a:rPr>
              <a:t>보상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53CD80-553D-B06C-AAAA-AF330A6BD18E}"/>
              </a:ext>
            </a:extLst>
          </p:cNvPr>
          <p:cNvSpPr txBox="1"/>
          <p:nvPr/>
        </p:nvSpPr>
        <p:spPr>
          <a:xfrm>
            <a:off x="3873000" y="5433970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Action</a:t>
            </a: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>
                <a:solidFill>
                  <a:schemeClr val="bg1"/>
                </a:solidFill>
                <a:latin typeface="+mn-ea"/>
              </a:rPr>
              <a:t>행동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9" name="연결선: 꺾임 91">
            <a:extLst>
              <a:ext uri="{FF2B5EF4-FFF2-40B4-BE49-F238E27FC236}">
                <a16:creationId xmlns:a16="http://schemas.microsoft.com/office/drawing/2014/main" id="{B14B250B-C126-D633-9870-ABCF1A87EDAF}"/>
              </a:ext>
            </a:extLst>
          </p:cNvPr>
          <p:cNvCxnSpPr>
            <a:cxnSpLocks/>
            <a:stCxn id="36" idx="3"/>
            <a:endCxn id="15" idx="1"/>
          </p:cNvCxnSpPr>
          <p:nvPr/>
        </p:nvCxnSpPr>
        <p:spPr>
          <a:xfrm flipH="1" flipV="1">
            <a:off x="344488" y="5367147"/>
            <a:ext cx="4608512" cy="342000"/>
          </a:xfrm>
          <a:prstGeom prst="bentConnector5">
            <a:avLst>
              <a:gd name="adj1" fmla="val -4960"/>
              <a:gd name="adj2" fmla="val 351053"/>
              <a:gd name="adj3" fmla="val 10496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91">
            <a:extLst>
              <a:ext uri="{FF2B5EF4-FFF2-40B4-BE49-F238E27FC236}">
                <a16:creationId xmlns:a16="http://schemas.microsoft.com/office/drawing/2014/main" id="{F8A5D8C0-99A7-9537-8B74-4BAD1A55987E}"/>
              </a:ext>
            </a:extLst>
          </p:cNvPr>
          <p:cNvCxnSpPr>
            <a:cxnSpLocks/>
            <a:stCxn id="77" idx="3"/>
            <a:endCxn id="76" idx="1"/>
          </p:cNvCxnSpPr>
          <p:nvPr/>
        </p:nvCxnSpPr>
        <p:spPr>
          <a:xfrm flipH="1">
            <a:off x="344488" y="2702851"/>
            <a:ext cx="4608512" cy="12700"/>
          </a:xfrm>
          <a:prstGeom prst="bentConnector5">
            <a:avLst>
              <a:gd name="adj1" fmla="val -4960"/>
              <a:gd name="adj2" fmla="val -6289370"/>
              <a:gd name="adj3" fmla="val 10496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18331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137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Model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CustomAutoencoderClass(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keras.Model</a:t>
            </a:r>
            <a:r>
              <a:rPr lang="en-US" altLang="ko-KR" sz="1200">
                <a:latin typeface="+mn-ea"/>
              </a:rPr>
              <a:t>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__init__(self, hidden_dim, original_dim):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super(Autoencoder, self).__init__()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self.loss = []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self.encoder = CustomEncoderClass(hidden_dim=hidden_dim)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self.decoder = CustomDecoderClass(hidden_dim=hidden_dim, original_dim=original_dim)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call(self, input_features):			#--- input  &gt;  output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encoded = self.encoder(input_features)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reconstructed = self.decoder(encoded)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return reconstructed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  <a:r>
              <a:rPr lang="en-US" altLang="ko-KR" sz="1200">
                <a:latin typeface="+mn-ea"/>
              </a:rPr>
              <a:t> = CustomAutoencoderClass(hidden_dim=hidden_dim, original_dim=original_dim)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for epoch in range(epochs):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epoch_loss = 0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with tf.GradientTape() as 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tape</a:t>
            </a:r>
            <a:r>
              <a:rPr lang="en-US" altLang="ko-KR" sz="1200">
                <a:latin typeface="+mn-ea"/>
              </a:rPr>
              <a:t>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preds = autoencoder(images)				#--- Model </a:t>
            </a:r>
            <a:r>
              <a:rPr lang="ko-KR" altLang="en-US" sz="1200">
                <a:latin typeface="+mn-ea"/>
              </a:rPr>
              <a:t>실행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loss_values = loss_function(preds, images)			#--- Loss </a:t>
            </a:r>
            <a:r>
              <a:rPr lang="ko-KR" altLang="en-US" sz="1200">
                <a:latin typeface="+mn-ea"/>
              </a:rPr>
              <a:t>계산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fr-FR" altLang="ko-KR" sz="1200">
                <a:latin typeface="+mn-ea"/>
              </a:rPr>
              <a:t>        gradients = </a:t>
            </a:r>
            <a:r>
              <a:rPr lang="fr-FR" altLang="ko-KR" sz="1200">
                <a:solidFill>
                  <a:srgbClr val="00B050"/>
                </a:solidFill>
                <a:latin typeface="+mn-ea"/>
              </a:rPr>
              <a:t>tape</a:t>
            </a:r>
            <a:r>
              <a:rPr lang="fr-FR" altLang="ko-KR" sz="1200">
                <a:latin typeface="+mn-ea"/>
              </a:rPr>
              <a:t>.gradient(loss_values, model.trainable_variables)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opt.apply_gradients(zip(gradients, model.trainable_variables))		#--- Optimizer</a:t>
            </a:r>
            <a:r>
              <a:rPr lang="ko-KR" altLang="en-US" sz="1200">
                <a:latin typeface="+mn-ea"/>
              </a:rPr>
              <a:t>에 적용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</a:t>
            </a:r>
            <a:r>
              <a:rPr lang="sv-SE" altLang="ko-KR" sz="1200">
                <a:latin typeface="+mn-ea"/>
              </a:rPr>
              <a:t>epoch_loss = epoch_loss + loss_values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  <a:r>
              <a:rPr lang="sv-SE" altLang="ko-KR" sz="1200">
                <a:latin typeface="+mn-ea"/>
              </a:rPr>
              <a:t>.loss.append(epoch_loss)				#--- Loss </a:t>
            </a:r>
            <a:r>
              <a:rPr lang="ko-KR" altLang="en-US" sz="1200">
                <a:latin typeface="+mn-ea"/>
              </a:rPr>
              <a:t>저장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468072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7022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Layer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CustomEncoderClass(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keras.layers.Layer</a:t>
            </a:r>
            <a:r>
              <a:rPr lang="en-US" altLang="ko-KR" sz="1400">
                <a:latin typeface="+mn-ea"/>
              </a:rPr>
              <a:t>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super(Encoder,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self.hidden_layer = keras.layers.Dense(units=hidden_dim, activation=tf.nn.relu)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input_features):			#--- input data  &gt;  output data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activation = self.hidden_layer(input_features)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activation       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878801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84440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ActivationFunction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def customActivationFunction(x):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return x * keras.backend.tanh(keras.backend.softplus(x))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x = keras.layers.Activation(customActivationFunction)(x)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#--- Custom 2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Mish(Activation):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__init__(self, activation, **kwargs):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super(Mish, self).__init__(activation, **kwargs)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self.__name__ = 'Mish’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def mish(x):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return x * K.tanh(K.softplus(x))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get_custom_objects().update({'mish': Mish(mish)})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x = Activation('mish')(x)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#--- Custom 3</a:t>
            </a:r>
          </a:p>
          <a:p>
            <a:pPr marL="363537" lvl="1" indent="0">
              <a:buNone/>
            </a:pPr>
            <a:r>
              <a:rPr lang="en-US" altLang="ko-KR" sz="1200">
                <a:solidFill>
                  <a:srgbClr val="0070C0"/>
                </a:solidFill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def CustomActivationFunction(x, axis=-1):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485396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Loss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CustomLossClass(keras.losses.Loss):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y_true, y_pred):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tf.reduce_mean(tf.math.square(y_pred - y_true), axis=-1)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#---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loss_function(preds, real):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return tf.reduce_mean(tf.square(tf.subtract(preds, real)))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08291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Optimizer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CustomOptimizerClass(keras.optimizers.Optimizer):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#000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GradientDescent(tensorflow.Module):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def __init__(self, learning_rate=1e-3):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# Initialize parameters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self.learning_rate = learning_rate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self.title = f"Gradient descent optimizer: learning rate={self.learning_rate}"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def apply_gradients(self, grads, vars):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# Update variables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for grad, var in zip(grads, vars):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var.assign_sub(self.learning_rate*grad)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7711426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Metric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CustomMetricClass(keras.metrics.Metric):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__init__(self, name="categorical_true_positives", **kwargs):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super(CategoricalTruePositives, self).__init__(name=name, **kwargs)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self.true_positives = self.add_weight(name="ctp", initializer="zeros")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update_state(self, y_true, y_pred, sample_weight=None):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y_pred = tf.reshape(tf.argmax(y_pred, axis=1), shape=(-1, 1))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values = tf.cast(y_true, "int32") == tf.cast(y_pred, "int32")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values = tf.cast(values, "float32")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if sample_weight is not None: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    sample_weight = tf.cast(sample_weight, "float32")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    values = tf.multiply(values, sample_weight)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self.true_positives.assign_add(tf.reduce_sum(values))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result(self):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return self.true_positives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reset_state(self):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# The state of the metric will be reset at the start of each epoch.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self.true_positives.assign(0.0)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8905243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Callback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CustomCallbackClass(keras.callbacks.Callback):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on_train_begin(self,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print(f"Starting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on_train_end(self,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print(f"Stop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on_epoch_begin(self, epoch,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 epoch {epoch} of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on_epoch_end(self, epoch,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print(f"End epoch {epoch} of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on_test_begin(self,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 testing;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on_test_end(self,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print(f"Stop testing;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on_predict_begin(self,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 predicting; got log keys: {list(logs.keys())}")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8642551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660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Callback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on_predict_end(self,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print(f"Stop predicting;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on_train_batch_begin(self,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print(f"...Training: start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on_train_batch_end(self,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print(f"...Training: end of batch {};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on_test_batch_begin(self,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print(f"...Evaluating: start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on_test_batch_end(self,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print(f"...Evaluating: end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on_predict_batch_begin(self,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print(f"...Predicting: start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on_predict_batch_end(self,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print("...Predicting: end of batch {batch}; got log keys: {list(logs.keys())}")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978087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tf.keras.Sequential([])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model.save('my_model')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keras.models.load_model("my_model", custom_objects={ "CustomModel": CustomModel })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with open('my_model.json', 'w') as json_file: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json_file.write(model.to_json())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my_model = keras.models.model_from_json(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 open('my_model.json').read(),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 custom_objects={ "CustomModel": CustomModel }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380657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Estimator (</a:t>
            </a:r>
            <a:r>
              <a:rPr lang="ko-KR" altLang="en-US" sz="1600">
                <a:latin typeface="+mn-ea"/>
              </a:rPr>
              <a:t>추정기</a:t>
            </a:r>
            <a:r>
              <a:rPr lang="en-US" altLang="ko-KR" sz="1600">
                <a:latin typeface="+mn-ea"/>
              </a:rPr>
              <a:t>) : Deprecated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6161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Estimator : </a:t>
            </a:r>
            <a:r>
              <a:rPr lang="ko-KR" altLang="en-US" sz="1600">
                <a:latin typeface="+mn-ea"/>
              </a:rPr>
              <a:t>사전 제작된 모델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v1.Session </a:t>
            </a:r>
            <a:r>
              <a:rPr lang="ko-KR" altLang="en-US" sz="1400">
                <a:latin typeface="+mn-ea"/>
              </a:rPr>
              <a:t>스타일 코드를 실행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Migration </a:t>
            </a:r>
            <a:r>
              <a:rPr lang="ko-KR" altLang="en-US" sz="1400">
                <a:latin typeface="+mn-ea"/>
              </a:rPr>
              <a:t>가이드 </a:t>
            </a:r>
            <a:r>
              <a:rPr lang="en-US" altLang="ko-KR" sz="1400">
                <a:latin typeface="+mn-ea"/>
              </a:rPr>
              <a:t>: https://www.tensorflow.org/guide/migrate?hl=ko&amp;_gl=1*1jfz0h3*_ga*ODY4NzU1NjA0LjE2ODg4MDU3MTk.*_ga_W0YLR4190T*MTY5MTQ4NzE5Ni4zMy4xLjE2OTE0ODcxOTYuMC4wLjA.</a:t>
            </a:r>
          </a:p>
          <a:p>
            <a:pPr lvl="1"/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estimator = keras.estimator.model_to_estimator(model, config=config)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result = estimator.train(input_fun=lambda:input_fn())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estimator.evaluate(lambda:input_fun())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003E09C-9759-6811-2D79-D5D5DB78153B}"/>
              </a:ext>
            </a:extLst>
          </p:cNvPr>
          <p:cNvSpPr/>
          <p:nvPr/>
        </p:nvSpPr>
        <p:spPr>
          <a:xfrm rot="19885176">
            <a:off x="1618206" y="3122613"/>
            <a:ext cx="8064896" cy="1545918"/>
          </a:xfrm>
          <a:prstGeom prst="roundRect">
            <a:avLst/>
          </a:prstGeom>
          <a:solidFill>
            <a:srgbClr val="C00000">
              <a:alpha val="20000"/>
            </a:srgb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>
                <a:solidFill>
                  <a:srgbClr val="00B050"/>
                </a:solidFill>
              </a:rPr>
              <a:t>Deprecated</a:t>
            </a:r>
            <a:endParaRPr lang="ko-KR" altLang="en-US" sz="720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750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Dense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밀집망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Dense : 1</a:t>
            </a:r>
            <a:r>
              <a:rPr lang="ko-KR" altLang="en-US" sz="1200">
                <a:latin typeface="+mn-ea"/>
              </a:rPr>
              <a:t>차원 벡터 처리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271866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7733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Model </a:t>
            </a:r>
            <a:r>
              <a:rPr lang="en-US" altLang="ko-KR" sz="1400">
                <a:latin typeface="+mn-ea"/>
              </a:rPr>
              <a:t>+ Weight</a:t>
            </a:r>
          </a:p>
          <a:p>
            <a:pPr lvl="1"/>
            <a:r>
              <a:rPr lang="ko-KR" altLang="en-US" sz="1400">
                <a:latin typeface="+mn-ea"/>
              </a:rPr>
              <a:t>최적화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AutoML</a:t>
            </a:r>
          </a:p>
          <a:p>
            <a:pPr lvl="1"/>
            <a:r>
              <a:rPr lang="en-US" altLang="ko-KR" sz="1400">
                <a:latin typeface="+mn-ea"/>
              </a:rPr>
              <a:t>TFLite for TensorFlow Lite</a:t>
            </a:r>
          </a:p>
          <a:p>
            <a:pPr lvl="1"/>
            <a:r>
              <a:rPr lang="en-US" altLang="ko-KR" sz="1400">
                <a:latin typeface="+mn-ea"/>
              </a:rPr>
              <a:t>tensorflow.js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json = model.to_json()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keras.models.model_from_json(json)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model.save_weights('~.h5)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model.load_weights(filename)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954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0660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json model</a:t>
            </a:r>
            <a:endParaRPr lang="en-US" altLang="ko-KR" sz="1600" dirty="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{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class_name: 'Sequential',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config: {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name: 'sequential',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layers: [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'InputLayer',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'Conv2D',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'MaxPooling2D',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……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'Dropout',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'Dense',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keras_version: '2.10.0',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backend: 'tensorflow'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}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인공지능 </a:t>
            </a:r>
            <a:r>
              <a:rPr lang="en-US" altLang="ko-KR" sz="1600">
                <a:latin typeface="+mn-ea"/>
              </a:rPr>
              <a:t>IDE			: https://www.knime.com/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945691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1852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weight</a:t>
            </a:r>
            <a:endParaRPr lang="en-US" altLang="ko-KR" sz="1400" dirty="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dense/bias:0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dense_1/kernel:0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dense_1/bias:0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dense_2/kernel:0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dense_2/bias:0 : Array&lt;float32&gt;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98FBDD-FADE-377C-50D6-F6CA641A2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668" y="1426028"/>
            <a:ext cx="2166266" cy="5295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793FA2-E0A9-02B2-B347-3AC305994FE1}"/>
              </a:ext>
            </a:extLst>
          </p:cNvPr>
          <p:cNvSpPr txBox="1"/>
          <p:nvPr/>
        </p:nvSpPr>
        <p:spPr>
          <a:xfrm>
            <a:off x="4776732" y="192239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399276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15" name="모서리가 둥근 직사각형 2">
            <a:extLst>
              <a:ext uri="{FF2B5EF4-FFF2-40B4-BE49-F238E27FC236}">
                <a16:creationId xmlns:a16="http://schemas.microsoft.com/office/drawing/2014/main" id="{1267F5D8-F8E6-D1AB-933F-932A90D7DD8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CD0B1C67-0072-CCCD-C9E4-00229A312003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7733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Transfer Learning (</a:t>
            </a:r>
            <a:r>
              <a:rPr lang="ko-KR" altLang="en-US" sz="1600">
                <a:latin typeface="+mn-ea"/>
              </a:rPr>
              <a:t>전이 학습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Pre-trained Model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Application (Model + Weight)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Fine Tuning (</a:t>
            </a:r>
            <a:r>
              <a:rPr lang="ko-KR" altLang="en-US" sz="1400">
                <a:latin typeface="+mn-ea"/>
              </a:rPr>
              <a:t>미세 조정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사례</a:t>
            </a:r>
            <a:r>
              <a:rPr lang="en-US" altLang="ko-KR" sz="1400">
                <a:latin typeface="+mn-ea"/>
              </a:rPr>
              <a:t>: ResNet, YOLO, BERT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AutoML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C76A79-DEED-DE41-F141-7E70AB772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615" y="2478038"/>
            <a:ext cx="6243193" cy="39604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AE27A6-717A-32B8-169E-02440C005F1B}"/>
              </a:ext>
            </a:extLst>
          </p:cNvPr>
          <p:cNvSpPr txBox="1"/>
          <p:nvPr/>
        </p:nvSpPr>
        <p:spPr>
          <a:xfrm>
            <a:off x="3440832" y="6351131"/>
            <a:ext cx="3384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https://onestoria.tistory.com/56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846737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resnet</a:t>
            </a:r>
          </a:p>
          <a:p>
            <a:pPr lvl="1"/>
            <a:r>
              <a:rPr lang="en-US" altLang="ko-KR" sz="1400">
                <a:latin typeface="+mn-ea"/>
              </a:rPr>
              <a:t>resnet50</a:t>
            </a:r>
          </a:p>
          <a:p>
            <a:pPr lvl="1"/>
            <a:r>
              <a:rPr lang="en-US" altLang="ko-KR" sz="1400">
                <a:latin typeface="+mn-ea"/>
              </a:rPr>
              <a:t>resnet_rs</a:t>
            </a:r>
          </a:p>
          <a:p>
            <a:pPr lvl="1"/>
            <a:r>
              <a:rPr lang="en-US" altLang="ko-KR" sz="1400">
                <a:latin typeface="+mn-ea"/>
              </a:rPr>
              <a:t>resnet_v2</a:t>
            </a:r>
          </a:p>
          <a:p>
            <a:pPr lvl="1"/>
            <a:r>
              <a:rPr lang="en-US" altLang="ko-KR" sz="1400">
                <a:latin typeface="+mn-ea"/>
              </a:rPr>
              <a:t>ResNet101</a:t>
            </a:r>
          </a:p>
          <a:p>
            <a:pPr lvl="1"/>
            <a:r>
              <a:rPr lang="en-US" altLang="ko-KR" sz="1400">
                <a:latin typeface="+mn-ea"/>
              </a:rPr>
              <a:t>ResNet152</a:t>
            </a:r>
          </a:p>
          <a:p>
            <a:pPr lvl="1"/>
            <a:r>
              <a:rPr lang="en-US" altLang="ko-KR" sz="1400">
                <a:latin typeface="+mn-ea"/>
              </a:rPr>
              <a:t>ResNet50</a:t>
            </a:r>
          </a:p>
          <a:p>
            <a:pPr lvl="1"/>
            <a:r>
              <a:rPr lang="en-US" altLang="ko-KR" sz="1400">
                <a:latin typeface="+mn-ea"/>
              </a:rPr>
              <a:t>ResNetRS101</a:t>
            </a:r>
          </a:p>
          <a:p>
            <a:pPr lvl="1"/>
            <a:r>
              <a:rPr lang="en-US" altLang="ko-KR" sz="1400">
                <a:latin typeface="+mn-ea"/>
              </a:rPr>
              <a:t>ResNetRS152</a:t>
            </a:r>
          </a:p>
          <a:p>
            <a:pPr lvl="1"/>
            <a:r>
              <a:rPr lang="en-US" altLang="ko-KR" sz="1400">
                <a:latin typeface="+mn-ea"/>
              </a:rPr>
              <a:t>ResNetRS200</a:t>
            </a:r>
          </a:p>
          <a:p>
            <a:pPr lvl="1"/>
            <a:r>
              <a:rPr lang="en-US" altLang="ko-KR" sz="1400">
                <a:latin typeface="+mn-ea"/>
              </a:rPr>
              <a:t>ResNetRS270</a:t>
            </a:r>
          </a:p>
          <a:p>
            <a:pPr lvl="1"/>
            <a:r>
              <a:rPr lang="en-US" altLang="ko-KR" sz="1400">
                <a:latin typeface="+mn-ea"/>
              </a:rPr>
              <a:t>ResNetRS350</a:t>
            </a:r>
          </a:p>
          <a:p>
            <a:pPr lvl="1"/>
            <a:r>
              <a:rPr lang="en-US" altLang="ko-KR" sz="1400">
                <a:latin typeface="+mn-ea"/>
              </a:rPr>
              <a:t>ResNetRS420</a:t>
            </a:r>
          </a:p>
          <a:p>
            <a:pPr lvl="1"/>
            <a:r>
              <a:rPr lang="en-US" altLang="ko-KR" sz="1400">
                <a:latin typeface="+mn-ea"/>
              </a:rPr>
              <a:t>ResNetRS50</a:t>
            </a:r>
          </a:p>
          <a:p>
            <a:pPr lvl="1"/>
            <a:r>
              <a:rPr lang="en-US" altLang="ko-KR" sz="1400">
                <a:latin typeface="+mn-ea"/>
              </a:rPr>
              <a:t>ResNet101V2</a:t>
            </a:r>
          </a:p>
          <a:p>
            <a:pPr lvl="1"/>
            <a:r>
              <a:rPr lang="en-US" altLang="ko-KR" sz="1400">
                <a:latin typeface="+mn-ea"/>
              </a:rPr>
              <a:t>ResNet152V2</a:t>
            </a:r>
          </a:p>
          <a:p>
            <a:pPr lvl="1"/>
            <a:r>
              <a:rPr lang="en-US" altLang="ko-KR" sz="1400">
                <a:latin typeface="+mn-ea"/>
              </a:rPr>
              <a:t>ResNet50V2</a:t>
            </a:r>
          </a:p>
          <a:p>
            <a:pPr lvl="1"/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CBBD4D9-F6A5-EFF8-6B05-CD8D51B0E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3" y="1408909"/>
            <a:ext cx="666750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FE8D9F-018C-70E9-B005-F137300108EB}"/>
              </a:ext>
            </a:extLst>
          </p:cNvPr>
          <p:cNvSpPr txBox="1"/>
          <p:nvPr/>
        </p:nvSpPr>
        <p:spPr>
          <a:xfrm>
            <a:off x="3152800" y="4910971"/>
            <a:ext cx="6404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https://medium.com/ddiddu-log/%EC%9D%B4%EB%AF%B8%EC%A7%80-%EC%9D%B8%EC%8B%9D%EC%9D%98-%EC%A0%95%EC%9D%98%EC%99%80-%EC%A3%BC%EC%9A%94-%EB%AA%A8%EB%8D%B8-%EB%B9%84%EA%B5%90-0-%EC%9D%B4%EB%AF%B8%EC%A7%80-%EC%9D%B8%EC%8B%9D-visual-recognition-a939d10c0ff7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664339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regnet </a:t>
            </a:r>
          </a:p>
          <a:p>
            <a:pPr lvl="1"/>
            <a:r>
              <a:rPr lang="en-US" altLang="ko-KR" sz="1400">
                <a:latin typeface="+mn-ea"/>
              </a:rPr>
              <a:t>RegNetX002</a:t>
            </a:r>
          </a:p>
          <a:p>
            <a:pPr lvl="1"/>
            <a:r>
              <a:rPr lang="en-US" altLang="ko-KR" sz="1400">
                <a:latin typeface="+mn-ea"/>
              </a:rPr>
              <a:t>RegNetX004</a:t>
            </a:r>
          </a:p>
          <a:p>
            <a:pPr lvl="1"/>
            <a:r>
              <a:rPr lang="en-US" altLang="ko-KR" sz="1400">
                <a:latin typeface="+mn-ea"/>
              </a:rPr>
              <a:t>RegNetX006</a:t>
            </a:r>
          </a:p>
          <a:p>
            <a:pPr lvl="1"/>
            <a:r>
              <a:rPr lang="en-US" altLang="ko-KR" sz="1400">
                <a:latin typeface="+mn-ea"/>
              </a:rPr>
              <a:t>RegNetX008</a:t>
            </a:r>
          </a:p>
          <a:p>
            <a:pPr lvl="1"/>
            <a:r>
              <a:rPr lang="en-US" altLang="ko-KR" sz="1400">
                <a:latin typeface="+mn-ea"/>
              </a:rPr>
              <a:t>RegNetX016</a:t>
            </a:r>
          </a:p>
          <a:p>
            <a:pPr lvl="1"/>
            <a:r>
              <a:rPr lang="en-US" altLang="ko-KR" sz="1400">
                <a:latin typeface="+mn-ea"/>
              </a:rPr>
              <a:t>RegNetX032</a:t>
            </a:r>
          </a:p>
          <a:p>
            <a:pPr lvl="1"/>
            <a:r>
              <a:rPr lang="en-US" altLang="ko-KR" sz="1400">
                <a:latin typeface="+mn-ea"/>
              </a:rPr>
              <a:t>RegNetX040</a:t>
            </a:r>
          </a:p>
          <a:p>
            <a:pPr lvl="1"/>
            <a:r>
              <a:rPr lang="en-US" altLang="ko-KR" sz="1400">
                <a:latin typeface="+mn-ea"/>
              </a:rPr>
              <a:t>RegNetX064</a:t>
            </a:r>
          </a:p>
          <a:p>
            <a:pPr lvl="1"/>
            <a:r>
              <a:rPr lang="en-US" altLang="ko-KR" sz="1400">
                <a:latin typeface="+mn-ea"/>
              </a:rPr>
              <a:t>RegNetX080</a:t>
            </a:r>
          </a:p>
          <a:p>
            <a:pPr lvl="1"/>
            <a:r>
              <a:rPr lang="en-US" altLang="ko-KR" sz="1400">
                <a:latin typeface="+mn-ea"/>
              </a:rPr>
              <a:t>RegNetX120</a:t>
            </a:r>
          </a:p>
          <a:p>
            <a:pPr lvl="1"/>
            <a:r>
              <a:rPr lang="en-US" altLang="ko-KR" sz="1400">
                <a:latin typeface="+mn-ea"/>
              </a:rPr>
              <a:t>RegNetX160</a:t>
            </a:r>
          </a:p>
          <a:p>
            <a:pPr lvl="1"/>
            <a:r>
              <a:rPr lang="en-US" altLang="ko-KR" sz="1400">
                <a:latin typeface="+mn-ea"/>
              </a:rPr>
              <a:t>RegNetX320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07594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RegNetY002</a:t>
            </a:r>
          </a:p>
          <a:p>
            <a:pPr lvl="1"/>
            <a:r>
              <a:rPr lang="en-US" altLang="ko-KR" sz="1400">
                <a:latin typeface="+mn-ea"/>
              </a:rPr>
              <a:t>RegNetY004</a:t>
            </a:r>
          </a:p>
          <a:p>
            <a:pPr lvl="1"/>
            <a:r>
              <a:rPr lang="en-US" altLang="ko-KR" sz="1400">
                <a:latin typeface="+mn-ea"/>
              </a:rPr>
              <a:t>RegNetY006</a:t>
            </a:r>
          </a:p>
          <a:p>
            <a:pPr lvl="1"/>
            <a:r>
              <a:rPr lang="en-US" altLang="ko-KR" sz="1400">
                <a:latin typeface="+mn-ea"/>
              </a:rPr>
              <a:t>RegNetY008</a:t>
            </a:r>
          </a:p>
          <a:p>
            <a:pPr lvl="1"/>
            <a:r>
              <a:rPr lang="en-US" altLang="ko-KR" sz="1400">
                <a:latin typeface="+mn-ea"/>
              </a:rPr>
              <a:t>RegNetY016</a:t>
            </a:r>
          </a:p>
          <a:p>
            <a:pPr lvl="1"/>
            <a:r>
              <a:rPr lang="en-US" altLang="ko-KR" sz="1400">
                <a:latin typeface="+mn-ea"/>
              </a:rPr>
              <a:t>RegNetY032</a:t>
            </a:r>
          </a:p>
          <a:p>
            <a:pPr lvl="1"/>
            <a:r>
              <a:rPr lang="en-US" altLang="ko-KR" sz="1400">
                <a:latin typeface="+mn-ea"/>
              </a:rPr>
              <a:t>RegNetY040</a:t>
            </a:r>
          </a:p>
          <a:p>
            <a:pPr lvl="1"/>
            <a:r>
              <a:rPr lang="en-US" altLang="ko-KR" sz="1400">
                <a:latin typeface="+mn-ea"/>
              </a:rPr>
              <a:t>RegNetY064</a:t>
            </a:r>
          </a:p>
          <a:p>
            <a:pPr lvl="1"/>
            <a:r>
              <a:rPr lang="en-US" altLang="ko-KR" sz="1400">
                <a:latin typeface="+mn-ea"/>
              </a:rPr>
              <a:t>RegNetY080</a:t>
            </a:r>
          </a:p>
          <a:p>
            <a:pPr lvl="1"/>
            <a:r>
              <a:rPr lang="en-US" altLang="ko-KR" sz="1400">
                <a:latin typeface="+mn-ea"/>
              </a:rPr>
              <a:t>RegNetY120</a:t>
            </a:r>
          </a:p>
          <a:p>
            <a:pPr lvl="1"/>
            <a:r>
              <a:rPr lang="en-US" altLang="ko-KR" sz="1400">
                <a:latin typeface="+mn-ea"/>
              </a:rPr>
              <a:t>RegNetY160</a:t>
            </a:r>
          </a:p>
          <a:p>
            <a:pPr lvl="1"/>
            <a:r>
              <a:rPr lang="en-US" altLang="ko-KR" sz="1400">
                <a:latin typeface="+mn-ea"/>
              </a:rPr>
              <a:t>RegNetY320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00829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efficientnet</a:t>
            </a:r>
          </a:p>
          <a:p>
            <a:pPr lvl="1"/>
            <a:r>
              <a:rPr lang="en-US" altLang="ko-KR" sz="1400">
                <a:latin typeface="+mn-ea"/>
              </a:rPr>
              <a:t>efficientnet_v2</a:t>
            </a:r>
          </a:p>
          <a:p>
            <a:pPr lvl="1"/>
            <a:r>
              <a:rPr lang="en-US" altLang="ko-KR" sz="1400">
                <a:latin typeface="+mn-ea"/>
              </a:rPr>
              <a:t>EfficientNetB0</a:t>
            </a:r>
          </a:p>
          <a:p>
            <a:pPr lvl="1"/>
            <a:r>
              <a:rPr lang="en-US" altLang="ko-KR" sz="1400">
                <a:latin typeface="+mn-ea"/>
              </a:rPr>
              <a:t>EfficientNetB1</a:t>
            </a:r>
          </a:p>
          <a:p>
            <a:pPr lvl="1"/>
            <a:r>
              <a:rPr lang="en-US" altLang="ko-KR" sz="1400">
                <a:latin typeface="+mn-ea"/>
              </a:rPr>
              <a:t>EfficientNetB2</a:t>
            </a:r>
          </a:p>
          <a:p>
            <a:pPr lvl="1"/>
            <a:r>
              <a:rPr lang="en-US" altLang="ko-KR" sz="1400">
                <a:latin typeface="+mn-ea"/>
              </a:rPr>
              <a:t>EfficientNetB3</a:t>
            </a:r>
          </a:p>
          <a:p>
            <a:pPr lvl="1"/>
            <a:r>
              <a:rPr lang="en-US" altLang="ko-KR" sz="1400">
                <a:latin typeface="+mn-ea"/>
              </a:rPr>
              <a:t>EfficientNetB4</a:t>
            </a:r>
          </a:p>
          <a:p>
            <a:pPr lvl="1"/>
            <a:r>
              <a:rPr lang="en-US" altLang="ko-KR" sz="1400">
                <a:latin typeface="+mn-ea"/>
              </a:rPr>
              <a:t>EfficientNetB5</a:t>
            </a:r>
          </a:p>
          <a:p>
            <a:pPr lvl="1"/>
            <a:r>
              <a:rPr lang="en-US" altLang="ko-KR" sz="1400">
                <a:latin typeface="+mn-ea"/>
              </a:rPr>
              <a:t>EfficientNetB6</a:t>
            </a:r>
          </a:p>
          <a:p>
            <a:pPr lvl="1"/>
            <a:r>
              <a:rPr lang="en-US" altLang="ko-KR" sz="1400">
                <a:latin typeface="+mn-ea"/>
              </a:rPr>
              <a:t>EfficientNetB7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EfficientNetV2B0</a:t>
            </a:r>
          </a:p>
          <a:p>
            <a:pPr lvl="1"/>
            <a:r>
              <a:rPr lang="en-US" altLang="ko-KR" sz="1400">
                <a:latin typeface="+mn-ea"/>
              </a:rPr>
              <a:t>EfficientNetV2B1</a:t>
            </a:r>
          </a:p>
          <a:p>
            <a:pPr lvl="1"/>
            <a:r>
              <a:rPr lang="en-US" altLang="ko-KR" sz="1400">
                <a:latin typeface="+mn-ea"/>
              </a:rPr>
              <a:t>EfficientNetV2B2</a:t>
            </a:r>
          </a:p>
          <a:p>
            <a:pPr lvl="1"/>
            <a:r>
              <a:rPr lang="en-US" altLang="ko-KR" sz="1400">
                <a:latin typeface="+mn-ea"/>
              </a:rPr>
              <a:t>EfficientNetV2B3</a:t>
            </a:r>
          </a:p>
          <a:p>
            <a:pPr lvl="1"/>
            <a:r>
              <a:rPr lang="en-US" altLang="ko-KR" sz="1400">
                <a:latin typeface="+mn-ea"/>
              </a:rPr>
              <a:t>EfficientNetV2L</a:t>
            </a:r>
          </a:p>
          <a:p>
            <a:pPr lvl="1"/>
            <a:r>
              <a:rPr lang="en-US" altLang="ko-KR" sz="1400">
                <a:latin typeface="+mn-ea"/>
              </a:rPr>
              <a:t>EfficientNetV2M</a:t>
            </a:r>
          </a:p>
          <a:p>
            <a:pPr lvl="1"/>
            <a:r>
              <a:rPr lang="en-US" altLang="ko-KR" sz="1400">
                <a:latin typeface="+mn-ea"/>
              </a:rPr>
              <a:t>EfficientNetV2S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46097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6994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MobileNet</a:t>
            </a:r>
          </a:p>
          <a:p>
            <a:pPr lvl="1"/>
            <a:r>
              <a:rPr lang="en-US" altLang="ko-KR" sz="1400">
                <a:latin typeface="+mn-ea"/>
              </a:rPr>
              <a:t>MobileNetV2</a:t>
            </a:r>
          </a:p>
          <a:p>
            <a:pPr lvl="1"/>
            <a:r>
              <a:rPr lang="en-US" altLang="ko-KR" sz="1400">
                <a:latin typeface="+mn-ea"/>
              </a:rPr>
              <a:t>MobileNetV3Large</a:t>
            </a:r>
          </a:p>
          <a:p>
            <a:pPr lvl="1"/>
            <a:r>
              <a:rPr lang="en-US" altLang="ko-KR" sz="1400">
                <a:latin typeface="+mn-ea"/>
              </a:rPr>
              <a:t>MobileNetV3Small</a:t>
            </a:r>
          </a:p>
          <a:p>
            <a:pPr lvl="1"/>
            <a:r>
              <a:rPr lang="en-US" altLang="ko-KR" sz="1400">
                <a:latin typeface="+mn-ea"/>
              </a:rPr>
              <a:t>mobilenet</a:t>
            </a:r>
          </a:p>
          <a:p>
            <a:pPr lvl="1"/>
            <a:r>
              <a:rPr lang="en-US" altLang="ko-KR" sz="1400">
                <a:latin typeface="+mn-ea"/>
              </a:rPr>
              <a:t>mobilenet_v2</a:t>
            </a:r>
          </a:p>
          <a:p>
            <a:pPr lvl="1"/>
            <a:r>
              <a:rPr lang="en-US" altLang="ko-KR" sz="1400">
                <a:latin typeface="+mn-ea"/>
              </a:rPr>
              <a:t>mobilenet_v3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vgg16</a:t>
            </a:r>
          </a:p>
          <a:p>
            <a:pPr lvl="1"/>
            <a:r>
              <a:rPr lang="en-US" altLang="ko-KR" sz="1400">
                <a:latin typeface="+mn-ea"/>
              </a:rPr>
              <a:t>vgg19</a:t>
            </a:r>
          </a:p>
          <a:p>
            <a:pPr lvl="1"/>
            <a:r>
              <a:rPr lang="en-US" altLang="ko-KR" sz="1400">
                <a:latin typeface="+mn-ea"/>
              </a:rPr>
              <a:t>VGG16</a:t>
            </a:r>
          </a:p>
          <a:p>
            <a:pPr lvl="1"/>
            <a:r>
              <a:rPr lang="en-US" altLang="ko-KR" sz="1400">
                <a:latin typeface="+mn-ea"/>
              </a:rPr>
              <a:t>VGG19</a:t>
            </a:r>
          </a:p>
          <a:p>
            <a:pPr lvl="1"/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42042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convnext </a:t>
            </a:r>
          </a:p>
          <a:p>
            <a:pPr lvl="1"/>
            <a:r>
              <a:rPr lang="en-US" altLang="ko-KR" sz="1400">
                <a:latin typeface="+mn-ea"/>
              </a:rPr>
              <a:t>ConvNeXtBase</a:t>
            </a:r>
          </a:p>
          <a:p>
            <a:pPr lvl="1"/>
            <a:r>
              <a:rPr lang="en-US" altLang="ko-KR" sz="1400">
                <a:latin typeface="+mn-ea"/>
              </a:rPr>
              <a:t>ConvNeXtLarge</a:t>
            </a:r>
          </a:p>
          <a:p>
            <a:pPr lvl="1"/>
            <a:r>
              <a:rPr lang="en-US" altLang="ko-KR" sz="1400">
                <a:latin typeface="+mn-ea"/>
              </a:rPr>
              <a:t>ConvNeXtSmall</a:t>
            </a:r>
          </a:p>
          <a:p>
            <a:pPr lvl="1"/>
            <a:r>
              <a:rPr lang="en-US" altLang="ko-KR" sz="1400">
                <a:latin typeface="+mn-ea"/>
              </a:rPr>
              <a:t>ConvNeXtTiny</a:t>
            </a:r>
          </a:p>
          <a:p>
            <a:pPr lvl="1"/>
            <a:r>
              <a:rPr lang="en-US" altLang="ko-KR" sz="1400">
                <a:latin typeface="+mn-ea"/>
              </a:rPr>
              <a:t>ConvNeXtXLarge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densenet </a:t>
            </a:r>
          </a:p>
          <a:p>
            <a:pPr lvl="1"/>
            <a:r>
              <a:rPr lang="en-US" altLang="ko-KR" sz="1400">
                <a:latin typeface="+mn-ea"/>
              </a:rPr>
              <a:t>DenseNet121</a:t>
            </a:r>
          </a:p>
          <a:p>
            <a:pPr lvl="1"/>
            <a:r>
              <a:rPr lang="en-US" altLang="ko-KR" sz="1400">
                <a:latin typeface="+mn-ea"/>
              </a:rPr>
              <a:t>DenseNet169</a:t>
            </a:r>
          </a:p>
          <a:p>
            <a:pPr lvl="1"/>
            <a:r>
              <a:rPr lang="en-US" altLang="ko-KR" sz="1400">
                <a:latin typeface="+mn-ea"/>
              </a:rPr>
              <a:t>DenseNet201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nasnet </a:t>
            </a:r>
          </a:p>
          <a:p>
            <a:pPr lvl="1"/>
            <a:r>
              <a:rPr lang="en-US" altLang="ko-KR" sz="1400">
                <a:latin typeface="+mn-ea"/>
              </a:rPr>
              <a:t>NASNetLarge</a:t>
            </a:r>
          </a:p>
          <a:p>
            <a:pPr lvl="1"/>
            <a:r>
              <a:rPr lang="en-US" altLang="ko-KR" sz="1400">
                <a:latin typeface="+mn-ea"/>
              </a:rPr>
              <a:t>NASNetMobile</a:t>
            </a: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487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Conv1D		: Convolution 1D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Conv2D</a:t>
            </a:r>
            <a:r>
              <a:rPr lang="en-US" altLang="ko-KR" sz="1400">
                <a:latin typeface="+mn-ea"/>
              </a:rPr>
              <a:t>		: Convolution 2D</a:t>
            </a:r>
          </a:p>
          <a:p>
            <a:pPr lvl="1"/>
            <a:r>
              <a:rPr lang="en-US" altLang="ko-KR" sz="1400">
                <a:latin typeface="+mn-ea"/>
              </a:rPr>
              <a:t>Conv3D		: Convolution 3D</a:t>
            </a:r>
          </a:p>
          <a:p>
            <a:pPr lvl="1"/>
            <a:r>
              <a:rPr lang="en-US" altLang="ko-KR" sz="1400">
                <a:latin typeface="+mn-ea"/>
              </a:rPr>
              <a:t>Conv1DTranspose</a:t>
            </a:r>
          </a:p>
          <a:p>
            <a:pPr lvl="1"/>
            <a:r>
              <a:rPr lang="en-US" altLang="ko-KR" sz="1400">
                <a:latin typeface="+mn-ea"/>
              </a:rPr>
              <a:t>Conv2DTranspose</a:t>
            </a:r>
          </a:p>
          <a:p>
            <a:pPr lvl="1"/>
            <a:r>
              <a:rPr lang="en-US" altLang="ko-KR" sz="1400">
                <a:latin typeface="+mn-ea"/>
              </a:rPr>
              <a:t>Conv3DTranspose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DepthwiseConv1D</a:t>
            </a:r>
          </a:p>
          <a:p>
            <a:pPr lvl="1"/>
            <a:r>
              <a:rPr lang="en-US" altLang="ko-KR" sz="1400">
                <a:latin typeface="+mn-ea"/>
              </a:rPr>
              <a:t>DepthwiseConv2D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SeparableConv1D</a:t>
            </a:r>
          </a:p>
          <a:p>
            <a:pPr lvl="1"/>
            <a:r>
              <a:rPr lang="en-US" altLang="ko-KR" sz="1400">
                <a:latin typeface="+mn-ea"/>
              </a:rPr>
              <a:t>SeparableConv2D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ZeroPadding1D</a:t>
            </a:r>
          </a:p>
          <a:p>
            <a:pPr lvl="1"/>
            <a:r>
              <a:rPr lang="en-US" altLang="ko-KR" sz="1400">
                <a:latin typeface="+mn-ea"/>
              </a:rPr>
              <a:t>ZeroPadding2D</a:t>
            </a:r>
          </a:p>
          <a:p>
            <a:pPr lvl="1"/>
            <a:r>
              <a:rPr lang="en-US" altLang="ko-KR" sz="1400">
                <a:latin typeface="+mn-ea"/>
              </a:rPr>
              <a:t>ZeroPadding3D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22C89CC0-94D5-AF70-3C2A-C21D59B6DB27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Conv : </a:t>
            </a:r>
            <a:r>
              <a:rPr lang="ko-KR" altLang="en-US" sz="1200">
                <a:latin typeface="+mn-ea"/>
              </a:rPr>
              <a:t>공간 정보 추가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1039818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9238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inception_v3</a:t>
            </a:r>
          </a:p>
          <a:p>
            <a:pPr lvl="1"/>
            <a:r>
              <a:rPr lang="en-US" altLang="ko-KR" sz="1400">
                <a:latin typeface="+mn-ea"/>
              </a:rPr>
              <a:t>InceptionV3</a:t>
            </a:r>
          </a:p>
          <a:p>
            <a:pPr lvl="1"/>
            <a:r>
              <a:rPr lang="en-US" altLang="ko-KR" sz="1400">
                <a:latin typeface="+mn-ea"/>
              </a:rPr>
              <a:t>inception_resnet_v2</a:t>
            </a:r>
          </a:p>
          <a:p>
            <a:pPr lvl="1"/>
            <a:r>
              <a:rPr lang="en-US" altLang="ko-KR" sz="1400">
                <a:latin typeface="+mn-ea"/>
              </a:rPr>
              <a:t>InceptionResNetV2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xception</a:t>
            </a:r>
          </a:p>
          <a:p>
            <a:pPr lvl="1"/>
            <a:r>
              <a:rPr lang="en-US" altLang="ko-KR" sz="1400">
                <a:latin typeface="+mn-ea"/>
              </a:rPr>
              <a:t>Xception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imagenet_utils</a:t>
            </a:r>
          </a:p>
          <a:p>
            <a:pPr lvl="1"/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67849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 </a:t>
            </a:r>
            <a:r>
              <a:rPr lang="ko-KR" altLang="en-US" sz="1600">
                <a:latin typeface="+mn-ea"/>
              </a:rPr>
              <a:t>전체를 재사용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Capsule : Application</a:t>
            </a:r>
            <a:r>
              <a:rPr lang="ko-KR" altLang="en-US" sz="1400">
                <a:latin typeface="+mn-ea"/>
              </a:rPr>
              <a:t>을 하나의 </a:t>
            </a:r>
            <a:r>
              <a:rPr lang="en-US" altLang="ko-KR" sz="1400">
                <a:latin typeface="+mn-ea"/>
              </a:rPr>
              <a:t>layout</a:t>
            </a:r>
            <a:r>
              <a:rPr lang="ko-KR" altLang="en-US" sz="1400">
                <a:latin typeface="+mn-ea"/>
              </a:rPr>
              <a:t>로 사용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5A25E7B-1944-5B98-0FA6-E1ADAD83F9D6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60695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006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 </a:t>
            </a:r>
            <a:r>
              <a:rPr lang="ko-KR" altLang="en-US" sz="1600">
                <a:latin typeface="+mn-ea"/>
              </a:rPr>
              <a:t>일부를 재활용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유사한 문제를 해결하는데 기존에 존재하는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을 재활용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model</a:t>
            </a:r>
            <a:r>
              <a:rPr lang="ko-KR" altLang="en-US" sz="1400">
                <a:latin typeface="+mn-ea"/>
              </a:rPr>
              <a:t>의 일부를 삭제 후 추가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weigh</a:t>
            </a:r>
            <a:r>
              <a:rPr lang="ko-KR" altLang="en-US" sz="1400">
                <a:latin typeface="+mn-ea"/>
              </a:rPr>
              <a:t>의 일부를 삭제 후 추가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학습에 필요한 충분한 데이터가 없는 경우 사용 가능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이미지를 </a:t>
            </a:r>
            <a:r>
              <a:rPr lang="en-US" altLang="ko-KR" sz="1400">
                <a:latin typeface="+mn-ea"/>
              </a:rPr>
              <a:t>100</a:t>
            </a:r>
            <a:r>
              <a:rPr lang="ko-KR" altLang="en-US" sz="1400">
                <a:latin typeface="+mn-ea"/>
              </a:rPr>
              <a:t>가지로 분류하는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이 있는데 이를 재활용하여 </a:t>
            </a:r>
            <a:r>
              <a:rPr lang="en-US" altLang="ko-KR" sz="1400">
                <a:latin typeface="+mn-ea"/>
              </a:rPr>
              <a:t>200</a:t>
            </a:r>
            <a:r>
              <a:rPr lang="ko-KR" altLang="en-US" sz="1400">
                <a:latin typeface="+mn-ea"/>
              </a:rPr>
              <a:t>가지로 분류하는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을 만들려고 하는 경우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5A25E7B-1944-5B98-0FA6-E1ADAD83F9D6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6515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Neural Networks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1426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Optimizer		: </a:t>
            </a:r>
            <a:r>
              <a:rPr lang="ko-KR" altLang="en-US" sz="1600">
                <a:latin typeface="+mn-ea"/>
              </a:rPr>
              <a:t>방식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매개변수 변동폭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epochs * batch_size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hidden </a:t>
            </a:r>
            <a:r>
              <a:rPr lang="ko-KR" altLang="en-US" sz="1600">
                <a:latin typeface="+mn-ea"/>
              </a:rPr>
              <a:t>개수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model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모델 선택 기준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Parameter </a:t>
            </a:r>
            <a:r>
              <a:rPr lang="ko-KR" altLang="en-US" sz="1400">
                <a:latin typeface="+mn-ea"/>
              </a:rPr>
              <a:t>개수 최소화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AutoML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HyperParameter</a:t>
            </a:r>
          </a:p>
          <a:p>
            <a:pPr marL="5397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좌측 항목 등</a:t>
            </a:r>
            <a:endParaRPr lang="en-US" altLang="ko-KR" sz="14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Loss Function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8A57F578-2832-EA0D-0CAA-6630D788CB0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97229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Logistic Regression</a:t>
            </a:r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Logistic Regression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2904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Activation Functions</a:t>
            </a:r>
          </a:p>
          <a:p>
            <a:pPr lvl="1"/>
            <a:r>
              <a:rPr lang="en-US" altLang="ko-KR" sz="1400" dirty="0">
                <a:latin typeface="+mn-ea"/>
              </a:rPr>
              <a:t>Y = A * W + b			: </a:t>
            </a:r>
            <a:r>
              <a:rPr lang="ko-KR" altLang="en-US" sz="1400" dirty="0">
                <a:latin typeface="+mn-ea"/>
              </a:rPr>
              <a:t>수식</a:t>
            </a:r>
            <a:r>
              <a:rPr lang="en-US" altLang="ko-KR" sz="1400" dirty="0">
                <a:latin typeface="+mn-ea"/>
              </a:rPr>
              <a:t>. X = A</a:t>
            </a:r>
          </a:p>
          <a:p>
            <a:pPr lvl="2"/>
            <a:r>
              <a:rPr lang="en-US" altLang="ko-KR" sz="1400" dirty="0">
                <a:latin typeface="+mn-ea"/>
              </a:rPr>
              <a:t>W (Weight, </a:t>
            </a:r>
            <a:r>
              <a:rPr lang="ko-KR" altLang="en-US" sz="1400" dirty="0">
                <a:latin typeface="+mn-ea"/>
              </a:rPr>
              <a:t>가중치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2"/>
            <a:r>
              <a:rPr lang="en-US" altLang="ko-KR" sz="1400" dirty="0">
                <a:latin typeface="+mn-ea"/>
              </a:rPr>
              <a:t>b (Bias, </a:t>
            </a:r>
            <a:r>
              <a:rPr lang="ko-KR" altLang="en-US" sz="1400" dirty="0">
                <a:latin typeface="+mn-ea"/>
              </a:rPr>
              <a:t>오차</a:t>
            </a:r>
            <a:r>
              <a:rPr lang="en-US" altLang="ko-KR" sz="14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Loss Functions</a:t>
            </a:r>
          </a:p>
          <a:p>
            <a:pPr lvl="1"/>
            <a:r>
              <a:rPr lang="en-US" altLang="ko-KR" sz="1400" dirty="0">
                <a:latin typeface="+mn-ea"/>
              </a:rPr>
              <a:t>Least squares : </a:t>
            </a:r>
            <a:r>
              <a:rPr lang="ko-KR" altLang="en-US" sz="1400" dirty="0">
                <a:latin typeface="+mn-ea"/>
              </a:rPr>
              <a:t>오차 </a:t>
            </a:r>
            <a:r>
              <a:rPr lang="ko-KR" altLang="en-US" sz="1400" dirty="0" err="1">
                <a:latin typeface="+mn-ea"/>
              </a:rPr>
              <a:t>제곱합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Optimizers</a:t>
            </a:r>
          </a:p>
          <a:p>
            <a:pPr lvl="1"/>
            <a:r>
              <a:rPr lang="ko-KR" altLang="en-US" sz="1400" dirty="0">
                <a:latin typeface="+mn-ea"/>
              </a:rPr>
              <a:t>미분을 사용하여 </a:t>
            </a:r>
            <a:r>
              <a:rPr lang="en-US" altLang="ko-KR" sz="1400" dirty="0">
                <a:latin typeface="+mn-ea"/>
              </a:rPr>
              <a:t>W</a:t>
            </a:r>
            <a:r>
              <a:rPr lang="ko-KR" altLang="en-US" sz="1400" dirty="0">
                <a:latin typeface="+mn-ea"/>
              </a:rPr>
              <a:t>와 </a:t>
            </a:r>
            <a:r>
              <a:rPr lang="en-US" altLang="ko-KR" sz="1400" dirty="0">
                <a:latin typeface="+mn-ea"/>
              </a:rPr>
              <a:t>b</a:t>
            </a:r>
            <a:r>
              <a:rPr lang="ko-KR" altLang="en-US" sz="1400" dirty="0" err="1">
                <a:latin typeface="+mn-ea"/>
              </a:rPr>
              <a:t>를</a:t>
            </a:r>
            <a:r>
              <a:rPr lang="ko-KR" altLang="en-US" sz="1400" dirty="0">
                <a:latin typeface="+mn-ea"/>
              </a:rPr>
              <a:t> 추정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Metrics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Back Propagation (</a:t>
            </a:r>
            <a:r>
              <a:rPr lang="ko-KR" altLang="en-US" sz="1600" dirty="0">
                <a:latin typeface="+mn-ea"/>
              </a:rPr>
              <a:t>오차 역전파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994356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Algorithms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059000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Algorithms</a:t>
            </a:r>
            <a:r>
              <a:rPr lang="ko-KR" altLang="en-US" sz="1600">
                <a:latin typeface="+mn-ea"/>
              </a:rPr>
              <a:t>의</a:t>
            </a:r>
            <a:r>
              <a:rPr lang="en-US" altLang="ko-KR" sz="160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종류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(Convolutional Neural Network)</a:t>
            </a:r>
          </a:p>
          <a:p>
            <a:r>
              <a:rPr lang="en-US" altLang="ko-KR" sz="1600" dirty="0">
                <a:latin typeface="+mn-ea"/>
              </a:rPr>
              <a:t>LSTM (Long Short Term Memory Network)</a:t>
            </a:r>
          </a:p>
          <a:p>
            <a:r>
              <a:rPr lang="en-US" altLang="ko-KR" sz="1600" dirty="0">
                <a:latin typeface="+mn-ea"/>
              </a:rPr>
              <a:t>RNN (Recurrent Neural Network)</a:t>
            </a:r>
          </a:p>
          <a:p>
            <a:r>
              <a:rPr lang="en-US" altLang="ko-KR" sz="1600" dirty="0">
                <a:latin typeface="+mn-ea"/>
              </a:rPr>
              <a:t>GAN (Generative Adversarial Network)</a:t>
            </a:r>
          </a:p>
          <a:p>
            <a:r>
              <a:rPr lang="en-US" altLang="ko-KR" sz="1600" dirty="0">
                <a:latin typeface="+mn-ea"/>
              </a:rPr>
              <a:t>RBFN (Radial Basis Function Network)</a:t>
            </a:r>
          </a:p>
          <a:p>
            <a:r>
              <a:rPr lang="en-US" altLang="ko-KR" sz="1600" dirty="0">
                <a:latin typeface="+mn-ea"/>
              </a:rPr>
              <a:t>MLP (Multilayer Perceptron)</a:t>
            </a:r>
          </a:p>
          <a:p>
            <a:r>
              <a:rPr lang="en-US" altLang="ko-KR" sz="1600" dirty="0">
                <a:latin typeface="+mn-ea"/>
              </a:rPr>
              <a:t>SOM (Self Organizing Map)</a:t>
            </a:r>
          </a:p>
          <a:p>
            <a:r>
              <a:rPr lang="en-US" altLang="ko-KR" sz="1600" dirty="0">
                <a:latin typeface="+mn-ea"/>
              </a:rPr>
              <a:t>DBN (Deep Belief Network)</a:t>
            </a:r>
          </a:p>
          <a:p>
            <a:r>
              <a:rPr lang="en-US" altLang="ko-KR" sz="1600" dirty="0">
                <a:latin typeface="+mn-ea"/>
              </a:rPr>
              <a:t>RBM (Restricted Boltzmann Machine)</a:t>
            </a:r>
          </a:p>
          <a:p>
            <a:r>
              <a:rPr lang="en-US" altLang="ko-KR" sz="1600" dirty="0">
                <a:latin typeface="+mn-ea"/>
              </a:rPr>
              <a:t>AutoEncoder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https://www.simplilearn.com/tutorials/deep-learning-tutorial/deep-learning-algorithm</a:t>
            </a:r>
          </a:p>
          <a:p>
            <a:r>
              <a:rPr lang="en-US" altLang="ko-KR" sz="1600" dirty="0">
                <a:latin typeface="+mn-ea"/>
              </a:rPr>
              <a:t>https://www.projectpro.io/article/deep-learning-algorithms/443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1E54598E-EE87-E435-BDC3-8A1F4C3AF8C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75815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처리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객체 탐지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026" name="Picture 2" descr="Convolutional Neural Network">
            <a:extLst>
              <a:ext uri="{FF2B5EF4-FFF2-40B4-BE49-F238E27FC236}">
                <a16:creationId xmlns:a16="http://schemas.microsoft.com/office/drawing/2014/main" id="{3D3C8B4A-3BE0-0BF6-0A50-42BAE20DA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542819"/>
            <a:ext cx="8985448" cy="258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D58FD0-1575-255B-3133-2908E8271BFB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516355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LSTM (Long Short Term Memory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시계열 예측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음악 작곡</a:t>
            </a:r>
            <a:r>
              <a:rPr lang="en-US" altLang="ko-KR" sz="1600" dirty="0">
                <a:latin typeface="+mn-ea"/>
              </a:rPr>
              <a:t>.</a:t>
            </a:r>
            <a:r>
              <a:rPr lang="ko-KR" altLang="en-US" sz="1600" dirty="0">
                <a:latin typeface="+mn-ea"/>
              </a:rPr>
              <a:t>  음성 인식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2050" name="Picture 2" descr="Long_Short_Term_Memory.">
            <a:extLst>
              <a:ext uri="{FF2B5EF4-FFF2-40B4-BE49-F238E27FC236}">
                <a16:creationId xmlns:a16="http://schemas.microsoft.com/office/drawing/2014/main" id="{EF64D0BB-244B-6D5C-BCBD-75035F781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127976"/>
            <a:ext cx="7977336" cy="31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D09D0A-A753-3196-3904-8F9FDE0F56AD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021269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RNN (Recurrent Neural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5204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시계열 분석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자연어 처리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필기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기계 번역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이미지 캡션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3074" name="Picture 2" descr="RNN">
            <a:extLst>
              <a:ext uri="{FF2B5EF4-FFF2-40B4-BE49-F238E27FC236}">
                <a16:creationId xmlns:a16="http://schemas.microsoft.com/office/drawing/2014/main" id="{77CDB692-CA65-F750-B774-C0B31907E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968" y="2006154"/>
            <a:ext cx="4680520" cy="220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oogle_Auto_Complete">
            <a:extLst>
              <a:ext uri="{FF2B5EF4-FFF2-40B4-BE49-F238E27FC236}">
                <a16:creationId xmlns:a16="http://schemas.microsoft.com/office/drawing/2014/main" id="{FA384B33-7CF1-17EF-83B5-5B1AAAC5F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120" y="4470185"/>
            <a:ext cx="6987296" cy="191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D752E-9859-0FD1-C386-FAAA0231863E}"/>
              </a:ext>
            </a:extLst>
          </p:cNvPr>
          <p:cNvSpPr txBox="1"/>
          <p:nvPr/>
        </p:nvSpPr>
        <p:spPr>
          <a:xfrm>
            <a:off x="704528" y="6351131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3816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AveragePooling1D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1D</a:t>
            </a:r>
          </a:p>
          <a:p>
            <a:pPr lvl="1"/>
            <a:r>
              <a:rPr lang="en-US" altLang="ko-KR" sz="1400">
                <a:latin typeface="+mn-ea"/>
              </a:rPr>
              <a:t>AveragePooling2D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2D</a:t>
            </a:r>
          </a:p>
          <a:p>
            <a:pPr lvl="1"/>
            <a:r>
              <a:rPr lang="en-US" altLang="ko-KR" sz="1400">
                <a:latin typeface="+mn-ea"/>
              </a:rPr>
              <a:t>AveragePooling3D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3D</a:t>
            </a:r>
          </a:p>
          <a:p>
            <a:pPr lvl="1"/>
            <a:r>
              <a:rPr lang="en-US" altLang="ko-KR" sz="1400">
                <a:latin typeface="+mn-ea"/>
              </a:rPr>
              <a:t>MaxPooling1D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1D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MaxPooling2D</a:t>
            </a:r>
            <a:r>
              <a:rPr lang="en-US" altLang="ko-KR" sz="1400">
                <a:latin typeface="+mn-ea"/>
              </a:rPr>
              <a:t>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2D</a:t>
            </a:r>
          </a:p>
          <a:p>
            <a:pPr lvl="1"/>
            <a:r>
              <a:rPr lang="en-US" altLang="ko-KR" sz="1400">
                <a:latin typeface="+mn-ea"/>
              </a:rPr>
              <a:t>MaxPooling3D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GlobalAveragePooling1D</a:t>
            </a:r>
          </a:p>
          <a:p>
            <a:pPr lvl="1"/>
            <a:r>
              <a:rPr lang="en-US" altLang="ko-KR" sz="1400">
                <a:latin typeface="+mn-ea"/>
              </a:rPr>
              <a:t>GlobalAveragePooling2D</a:t>
            </a:r>
          </a:p>
          <a:p>
            <a:pPr lvl="1"/>
            <a:r>
              <a:rPr lang="en-US" altLang="ko-KR" sz="1400">
                <a:latin typeface="+mn-ea"/>
              </a:rPr>
              <a:t>GlobalAveragePooling3D</a:t>
            </a:r>
          </a:p>
          <a:p>
            <a:pPr lvl="1"/>
            <a:r>
              <a:rPr lang="en-US" altLang="ko-KR" sz="1400">
                <a:latin typeface="+mn-ea"/>
              </a:rPr>
              <a:t>GlobalMaxPooling1D</a:t>
            </a:r>
          </a:p>
          <a:p>
            <a:pPr lvl="1"/>
            <a:r>
              <a:rPr lang="en-US" altLang="ko-KR" sz="1400">
                <a:latin typeface="+mn-ea"/>
              </a:rPr>
              <a:t>GlobalMaxPooling2D</a:t>
            </a:r>
          </a:p>
          <a:p>
            <a:pPr lvl="1"/>
            <a:r>
              <a:rPr lang="en-US" altLang="ko-KR" sz="1400">
                <a:latin typeface="+mn-ea"/>
              </a:rPr>
              <a:t>GlobalMaxPooling3D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73FCDC9A-AD70-CA52-3276-05AC6560F67D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Pooling : </a:t>
            </a:r>
            <a:r>
              <a:rPr lang="ko-KR" altLang="en-US" sz="1200">
                <a:latin typeface="+mn-ea"/>
              </a:rPr>
              <a:t>축소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318423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GAN (Generative Adversarial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생성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4098" name="Picture 2" descr="Generative_Adversarial_Network.">
            <a:extLst>
              <a:ext uri="{FF2B5EF4-FFF2-40B4-BE49-F238E27FC236}">
                <a16:creationId xmlns:a16="http://schemas.microsoft.com/office/drawing/2014/main" id="{89D49172-A135-B077-DE4E-E21CFCB35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12" y="3148846"/>
            <a:ext cx="8794656" cy="313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4942F5-5F77-B5EC-4691-49517BD21196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464527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RBFN (Radial Basis Function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분류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회귀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시계열 예측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5122" name="Picture 2" descr="Radial_Basis_Function_Network">
            <a:extLst>
              <a:ext uri="{FF2B5EF4-FFF2-40B4-BE49-F238E27FC236}">
                <a16:creationId xmlns:a16="http://schemas.microsoft.com/office/drawing/2014/main" id="{DE95D49F-0313-167D-B0DC-AA798440A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223645"/>
            <a:ext cx="6048672" cy="300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D06D95-34F5-FF8D-69DE-319D9628EC0D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712883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MLP (Multilayer Perceptron)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2249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음성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이미지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기계 번역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소프트웨어 구축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6146" name="Picture 2" descr="Multilayer_Perceptron">
            <a:extLst>
              <a:ext uri="{FF2B5EF4-FFF2-40B4-BE49-F238E27FC236}">
                <a16:creationId xmlns:a16="http://schemas.microsoft.com/office/drawing/2014/main" id="{417088CB-BDA6-13E0-37C9-03BEF788A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7" y="4017420"/>
            <a:ext cx="6912769" cy="222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786162-DDCD-2593-E124-5611DAE087EC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886672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SOM (Self Organizing Map)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4834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고차원의 데이터를 저차원의 격자 형태로 변환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입력 데이터의 분포를 보존하면서 비슷한 패턴이나 특징을 가진 데이터를 인접한 노드에 매핑</a:t>
            </a:r>
            <a:endParaRPr lang="en-US" altLang="ko-KR" sz="14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구조 탐색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분류</a:t>
            </a:r>
            <a:r>
              <a:rPr lang="en-US" altLang="ko-KR" sz="1600" dirty="0">
                <a:latin typeface="+mn-ea"/>
              </a:rPr>
              <a:t>)</a:t>
            </a:r>
          </a:p>
          <a:p>
            <a:r>
              <a:rPr lang="ko-KR" altLang="en-US" sz="1600" dirty="0">
                <a:latin typeface="+mn-ea"/>
              </a:rPr>
              <a:t>차원 축소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시각화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7170" name="Picture 2" descr="Self_Organizing_Map">
            <a:extLst>
              <a:ext uri="{FF2B5EF4-FFF2-40B4-BE49-F238E27FC236}">
                <a16:creationId xmlns:a16="http://schemas.microsoft.com/office/drawing/2014/main" id="{B9E3476E-1D9F-00C5-D047-E5DA315E1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149080"/>
            <a:ext cx="4928491" cy="206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DAE7CE-5345-BF74-50BC-3D1CB1496996}"/>
              </a:ext>
            </a:extLst>
          </p:cNvPr>
          <p:cNvSpPr txBox="1"/>
          <p:nvPr/>
        </p:nvSpPr>
        <p:spPr>
          <a:xfrm>
            <a:off x="704528" y="6279123"/>
            <a:ext cx="5616624" cy="250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B934A3-80E8-2CB9-11A8-FB924A1F7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11" y="2132856"/>
            <a:ext cx="4077870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7628B7-9E1B-76C9-C065-A74ED63D4068}"/>
              </a:ext>
            </a:extLst>
          </p:cNvPr>
          <p:cNvSpPr txBox="1"/>
          <p:nvPr/>
        </p:nvSpPr>
        <p:spPr>
          <a:xfrm>
            <a:off x="5745088" y="5877272"/>
            <a:ext cx="3744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출처</a:t>
            </a:r>
            <a:r>
              <a:rPr lang="en-US" altLang="ko-KR" sz="1000">
                <a:latin typeface="+mn-ea"/>
              </a:rPr>
              <a:t>: https://untitledtblog.tistory.com/5</a:t>
            </a:r>
            <a:endParaRPr lang="ko-KR" altLang="en-US" sz="1000">
              <a:latin typeface="+mn-ea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336CB50-62E4-25A8-0942-C39E0D69D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869" y="1967322"/>
            <a:ext cx="2868611" cy="270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A0F4DC-7249-C3D5-82AF-2B2A860EFBDB}"/>
              </a:ext>
            </a:extLst>
          </p:cNvPr>
          <p:cNvSpPr txBox="1"/>
          <p:nvPr/>
        </p:nvSpPr>
        <p:spPr>
          <a:xfrm>
            <a:off x="272480" y="3717032"/>
            <a:ext cx="49284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출처</a:t>
            </a:r>
            <a:r>
              <a:rPr lang="en-US" altLang="ko-KR" sz="1000">
                <a:latin typeface="+mn-ea"/>
              </a:rPr>
              <a:t>: https://ratsgo.github.io/machine%20learning/2017/05/01/SOM/</a:t>
            </a:r>
            <a:endParaRPr lang="ko-KR" altLang="en-US" sz="1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786282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DBN (Deep Belief Network)  </a:t>
            </a:r>
            <a:r>
              <a:rPr lang="en-US" altLang="ko-KR" sz="1600" dirty="0">
                <a:latin typeface="+mn-ea"/>
                <a:sym typeface="Wingdings" pitchFamily="2" charset="2"/>
              </a:rPr>
              <a:t> RBM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92948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비디오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모션 캡쳐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8194" name="Picture 2" descr="Deep_Belief_Network">
            <a:extLst>
              <a:ext uri="{FF2B5EF4-FFF2-40B4-BE49-F238E27FC236}">
                <a16:creationId xmlns:a16="http://schemas.microsoft.com/office/drawing/2014/main" id="{C2C16CA9-09B2-A4DE-9A99-7AEF046D6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97" y="3302013"/>
            <a:ext cx="6703959" cy="276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45DB86-7857-4062-E462-F1EBCA4D633C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153137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RBM (Restricted Boltzmann Machine) : </a:t>
            </a:r>
            <a:r>
              <a:rPr lang="ko-KR" altLang="en-US" sz="1600" dirty="0">
                <a:latin typeface="+mn-ea"/>
              </a:rPr>
              <a:t>생성 </a:t>
            </a:r>
            <a:r>
              <a:rPr lang="en-US" altLang="ko-KR" sz="1600" dirty="0">
                <a:latin typeface="+mn-ea"/>
              </a:rPr>
              <a:t>AI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8067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Boltzmann Distribution</a:t>
            </a:r>
            <a:r>
              <a:rPr lang="ko-KR" altLang="en-US" sz="1600" dirty="0">
                <a:latin typeface="+mn-ea"/>
              </a:rPr>
              <a:t>를 기반으로한 확률 모형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Visible units : </a:t>
            </a:r>
            <a:r>
              <a:rPr lang="ko-KR" altLang="en-US" dirty="0">
                <a:latin typeface="+mn-ea"/>
              </a:rPr>
              <a:t>특징 데이터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Hidden units : </a:t>
            </a:r>
            <a:r>
              <a:rPr lang="ko-KR" altLang="en-US" dirty="0">
                <a:latin typeface="+mn-ea"/>
              </a:rPr>
              <a:t>확률 분포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학습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샘플 데이터와 유사한 데이터 생성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분류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협업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특징값 학습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선형 회귀 분석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협업 필터링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주제 모델링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차원 감소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9218" name="Picture 2" descr="Restricted_Boltzmann_Machine">
            <a:extLst>
              <a:ext uri="{FF2B5EF4-FFF2-40B4-BE49-F238E27FC236}">
                <a16:creationId xmlns:a16="http://schemas.microsoft.com/office/drawing/2014/main" id="{518F3661-ABFF-CA74-5A2E-2C41276B0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73" y="3613184"/>
            <a:ext cx="4968115" cy="271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639548-D56D-9111-61F2-42E6010B6956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00D656-DB37-F3A9-F33E-10CF67430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15" y="1484784"/>
            <a:ext cx="4410313" cy="158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98258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/Autoencoders">
            <a:extLst>
              <a:ext uri="{FF2B5EF4-FFF2-40B4-BE49-F238E27FC236}">
                <a16:creationId xmlns:a16="http://schemas.microsoft.com/office/drawing/2014/main" id="{9BED9961-80AD-D2BA-3E1A-B44CAF26C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61" y="3447487"/>
            <a:ext cx="6986635" cy="286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AutoEncoder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:</a:t>
            </a:r>
            <a:r>
              <a:rPr lang="ko-KR" altLang="en-US" sz="1600" dirty="0">
                <a:latin typeface="+mn-ea"/>
              </a:rPr>
              <a:t> 생성 </a:t>
            </a:r>
            <a:r>
              <a:rPr lang="en-US" altLang="ko-KR" sz="1600" dirty="0">
                <a:latin typeface="+mn-ea"/>
              </a:rPr>
              <a:t>AI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40961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입력 데이터의 분포를 학습하고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분포에서 랜덤하게 샘플링하여 새로운 콘텐츠 생성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이미지 복원과 생성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 이미지의 스타일 변경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음악 생성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 텍스트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추천 시스템에서 상품을 추천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48EFB0-7180-1068-787A-5FC840BBB38E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310059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CNN (Convolutional Neural 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850656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</a:t>
            </a:r>
            <a:r>
              <a:rPr lang="en-US" altLang="ko-KR" sz="1600" dirty="0">
                <a:latin typeface="+mn-ea"/>
              </a:rPr>
              <a:t>(Convolutional Neural Networks)</a:t>
            </a:r>
          </a:p>
          <a:p>
            <a:pPr lvl="1"/>
            <a:r>
              <a:rPr lang="en-US" altLang="ko-KR" sz="1400" dirty="0">
                <a:latin typeface="+mn-ea"/>
              </a:rPr>
              <a:t>DCNN (Deep CNN, </a:t>
            </a:r>
            <a:r>
              <a:rPr lang="ko-KR" altLang="en-US" sz="1400" dirty="0">
                <a:latin typeface="+mn-ea"/>
              </a:rPr>
              <a:t>심층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Convolution layer</a:t>
            </a:r>
          </a:p>
          <a:p>
            <a:pPr lvl="1"/>
            <a:r>
              <a:rPr lang="en-US" altLang="ko-KR" sz="1400" dirty="0">
                <a:latin typeface="+mn-ea"/>
              </a:rPr>
              <a:t>ReLU (Rectified Linear Unit)</a:t>
            </a:r>
          </a:p>
          <a:p>
            <a:pPr lvl="1"/>
            <a:r>
              <a:rPr lang="en-US" altLang="ko-KR" sz="1400" dirty="0">
                <a:latin typeface="+mn-ea"/>
              </a:rPr>
              <a:t>Pooling layer</a:t>
            </a:r>
          </a:p>
          <a:p>
            <a:pPr lvl="1"/>
            <a:r>
              <a:rPr lang="en-US" altLang="ko-KR" sz="1400" dirty="0">
                <a:latin typeface="+mn-ea"/>
              </a:rPr>
              <a:t>FC (Fully connected) layer</a:t>
            </a:r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데이터 변환 계층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Receptive </a:t>
            </a:r>
            <a:r>
              <a:rPr lang="en-US" altLang="ko-KR" sz="1400" dirty="0">
                <a:latin typeface="+mn-ea"/>
              </a:rPr>
              <a:t>field (</a:t>
            </a:r>
            <a:r>
              <a:rPr lang="ko-KR" altLang="en-US" sz="1400" dirty="0">
                <a:latin typeface="+mn-ea"/>
              </a:rPr>
              <a:t>로컬 수용 필드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가중치 공유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 dirty="0">
              <a:latin typeface="+mn-ea"/>
            </a:endParaRPr>
          </a:p>
        </p:txBody>
      </p:sp>
      <p:pic>
        <p:nvPicPr>
          <p:cNvPr id="17410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A40FA382-2B01-0FA2-AE77-9C0F7B13E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" y="2978621"/>
            <a:ext cx="921702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269810-9B79-F417-291F-195F066F1738}"/>
              </a:ext>
            </a:extLst>
          </p:cNvPr>
          <p:cNvSpPr txBox="1"/>
          <p:nvPr/>
        </p:nvSpPr>
        <p:spPr>
          <a:xfrm>
            <a:off x="344488" y="6351131"/>
            <a:ext cx="6948913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464356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r>
              <a:rPr lang="en-US" altLang="ko-KR" sz="1600" dirty="0">
                <a:latin typeface="+mn-ea"/>
              </a:rPr>
              <a:t>		: </a:t>
            </a:r>
            <a:r>
              <a:rPr lang="ko-KR" altLang="en-US" sz="1600" dirty="0">
                <a:latin typeface="+mn-ea"/>
              </a:rPr>
              <a:t>관계 정보를 활용하는 방법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Dense		: </a:t>
            </a:r>
            <a:r>
              <a:rPr lang="ko-KR" altLang="en-US" sz="1400" dirty="0">
                <a:latin typeface="+mn-ea"/>
              </a:rPr>
              <a:t>선형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Convolution		: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 err="1">
                <a:latin typeface="+mn-ea"/>
              </a:rPr>
              <a:t>행열에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Convolution</a:t>
            </a:r>
            <a:r>
              <a:rPr lang="ko-KR" altLang="en-US" sz="1400" dirty="0">
                <a:latin typeface="+mn-ea"/>
              </a:rPr>
              <a:t>을 적용하여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생성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이미지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오디오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텍스트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비디오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9B805B-2BFC-D2BF-6BDF-36945F8519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3322" r="5971" b="2364"/>
          <a:stretch/>
        </p:blipFill>
        <p:spPr>
          <a:xfrm>
            <a:off x="344487" y="3212976"/>
            <a:ext cx="4249859" cy="2304256"/>
          </a:xfrm>
          <a:prstGeom prst="rect">
            <a:avLst/>
          </a:prstGeom>
        </p:spPr>
      </p:pic>
      <p:pic>
        <p:nvPicPr>
          <p:cNvPr id="13314" name="Picture 2" descr="Figure 9: Convolved feature or activation map or feature map. | Convolutional Neural Networks (CNNs)">
            <a:extLst>
              <a:ext uri="{FF2B5EF4-FFF2-40B4-BE49-F238E27FC236}">
                <a16:creationId xmlns:a16="http://schemas.microsoft.com/office/drawing/2014/main" id="{B5CFBA2C-0A94-C503-E500-4CF186BE8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958" y="2492896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4953000" y="6279123"/>
            <a:ext cx="4657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9F9A90-9339-D36F-B2B1-01D69EDAAD4D}"/>
              </a:ext>
            </a:extLst>
          </p:cNvPr>
          <p:cNvSpPr txBox="1"/>
          <p:nvPr/>
        </p:nvSpPr>
        <p:spPr>
          <a:xfrm>
            <a:off x="2360712" y="4797152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Filter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Mask</a:t>
            </a:r>
            <a:endParaRPr lang="ko-KR" altLang="en-US" sz="100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6391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RNN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SimpleRNNCell</a:t>
            </a:r>
          </a:p>
          <a:p>
            <a:pPr lvl="1"/>
            <a:r>
              <a:rPr lang="en-US" altLang="ko-KR" sz="1400">
                <a:latin typeface="+mn-ea"/>
              </a:rPr>
              <a:t>AbstractRNNCell</a:t>
            </a:r>
          </a:p>
          <a:p>
            <a:pPr lvl="1"/>
            <a:r>
              <a:rPr lang="en-US" altLang="ko-KR" sz="1400">
                <a:latin typeface="+mn-ea"/>
              </a:rPr>
              <a:t>StackedRNNCells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LSTM</a:t>
            </a:r>
          </a:p>
          <a:p>
            <a:pPr lvl="1"/>
            <a:r>
              <a:rPr lang="en-US" altLang="ko-KR" sz="1400">
                <a:latin typeface="+mn-ea"/>
              </a:rPr>
              <a:t>LSTMCell</a:t>
            </a:r>
          </a:p>
          <a:p>
            <a:pPr lvl="1"/>
            <a:r>
              <a:rPr lang="en-US" altLang="ko-KR" sz="1400">
                <a:latin typeface="+mn-ea"/>
              </a:rPr>
              <a:t>ConvLSTM1D</a:t>
            </a:r>
          </a:p>
          <a:p>
            <a:pPr lvl="1"/>
            <a:r>
              <a:rPr lang="en-US" altLang="ko-KR" sz="1400">
                <a:latin typeface="+mn-ea"/>
              </a:rPr>
              <a:t>ConvLSTM2D</a:t>
            </a:r>
          </a:p>
          <a:p>
            <a:pPr lvl="1"/>
            <a:r>
              <a:rPr lang="en-US" altLang="ko-KR" sz="1400">
                <a:latin typeface="+mn-ea"/>
              </a:rPr>
              <a:t>ConvLSTM3D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GRU</a:t>
            </a:r>
          </a:p>
          <a:p>
            <a:pPr lvl="1"/>
            <a:r>
              <a:rPr lang="en-US" altLang="ko-KR" sz="1400">
                <a:latin typeface="+mn-ea"/>
              </a:rPr>
              <a:t>GRUCell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Bidirectional			:</a:t>
            </a:r>
            <a:r>
              <a:rPr lang="ko-KR" altLang="en-US" sz="1400">
                <a:latin typeface="+mn-ea"/>
              </a:rPr>
              <a:t> 양방향 </a:t>
            </a:r>
            <a:r>
              <a:rPr lang="en-US" altLang="ko-KR" sz="1400">
                <a:latin typeface="+mn-ea"/>
              </a:rPr>
              <a:t>RNN</a:t>
            </a:r>
          </a:p>
          <a:p>
            <a:pPr lvl="1"/>
            <a:r>
              <a:rPr lang="en-US" altLang="ko-KR" sz="1400">
                <a:latin typeface="+mn-ea"/>
              </a:rPr>
              <a:t>TimeDistributed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FDA33C0-08E8-38B6-DA3B-5BA510C39AA7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138499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RNN : </a:t>
            </a:r>
            <a:r>
              <a:rPr lang="ko-KR" altLang="en-US" sz="1200">
                <a:latin typeface="+mn-ea"/>
              </a:rPr>
              <a:t>과거 정보 반영</a:t>
            </a:r>
            <a:endParaRPr lang="en-US" altLang="ko-KR" sz="1200">
              <a:latin typeface="+mn-ea"/>
            </a:endParaRPr>
          </a:p>
          <a:p>
            <a:pPr marL="357188" indent="-182563"/>
            <a:r>
              <a:rPr lang="ko-KR" altLang="en-US" sz="1200">
                <a:latin typeface="+mn-ea"/>
              </a:rPr>
              <a:t>시계열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LSTM : RNN</a:t>
            </a:r>
            <a:r>
              <a:rPr lang="ko-KR" altLang="en-US" sz="1200">
                <a:latin typeface="+mn-ea"/>
              </a:rPr>
              <a:t>의 개선된 종류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352402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pic>
        <p:nvPicPr>
          <p:cNvPr id="14340" name="Picture 4" descr="Figure 21: The stride of 1. | Convolutional Neural Networks (CNNs)">
            <a:extLst>
              <a:ext uri="{FF2B5EF4-FFF2-40B4-BE49-F238E27FC236}">
                <a16:creationId xmlns:a16="http://schemas.microsoft.com/office/drawing/2014/main" id="{D2027B48-8566-29DF-27F9-CBE6E033D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909852"/>
            <a:ext cx="3744416" cy="43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4342" name="Picture 6" descr="Figure 22: The stride of 2. | Convolutional Neural Networks (CNNs)">
            <a:extLst>
              <a:ext uri="{FF2B5EF4-FFF2-40B4-BE49-F238E27FC236}">
                <a16:creationId xmlns:a16="http://schemas.microsoft.com/office/drawing/2014/main" id="{FC63D872-25C8-76DD-AB1E-389C5F114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6" y="1915802"/>
            <a:ext cx="4511075" cy="43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</a:p>
          <a:p>
            <a:pPr lvl="1"/>
            <a:r>
              <a:rPr lang="en-US" altLang="ko-KR" sz="1400">
                <a:latin typeface="+mn-ea"/>
              </a:rPr>
              <a:t>padding</a:t>
            </a:r>
          </a:p>
          <a:p>
            <a:pPr lvl="1"/>
            <a:r>
              <a:rPr lang="en-US" altLang="ko-KR" sz="1400">
                <a:latin typeface="+mn-ea"/>
              </a:rPr>
              <a:t>Stride : </a:t>
            </a:r>
            <a:r>
              <a:rPr lang="ko-KR" altLang="en-US" sz="1400">
                <a:latin typeface="+mn-ea"/>
              </a:rPr>
              <a:t>커널이 이동하는 </a:t>
            </a:r>
            <a:r>
              <a:rPr lang="en-US" altLang="ko-KR" sz="1400">
                <a:latin typeface="+mn-ea"/>
              </a:rPr>
              <a:t>picel</a:t>
            </a:r>
            <a:r>
              <a:rPr lang="ko-KR" altLang="en-US" sz="1400">
                <a:latin typeface="+mn-ea"/>
              </a:rPr>
              <a:t>의 갯수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395785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776536" y="59492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4338" name="Picture 2" descr="Figure 16: Convolutional layer. | Convolutional Neural Networks (CNNs)">
            <a:extLst>
              <a:ext uri="{FF2B5EF4-FFF2-40B4-BE49-F238E27FC236}">
                <a16:creationId xmlns:a16="http://schemas.microsoft.com/office/drawing/2014/main" id="{86479979-F4C3-8852-91A7-B5610EA49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763974"/>
            <a:ext cx="8877922" cy="418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2567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행열을</a:t>
            </a:r>
            <a:r>
              <a:rPr lang="ko-KR" altLang="en-US" sz="1400" dirty="0">
                <a:latin typeface="+mn-ea"/>
              </a:rPr>
              <a:t> 사용하여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요약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4A10FB7-4EBE-E939-D4A4-E68EC0A54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988840"/>
            <a:ext cx="5473700" cy="414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09D88F-9412-6611-D2B7-73CF8FC27B16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https://towardsai.net/p/l/introduction-to-pooling-layers-in-cnn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221770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C00B6-86E5-00AA-AE4A-751C970FA84D}"/>
              </a:ext>
            </a:extLst>
          </p:cNvPr>
          <p:cNvSpPr txBox="1"/>
          <p:nvPr/>
        </p:nvSpPr>
        <p:spPr>
          <a:xfrm>
            <a:off x="776536" y="39039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5362" name="Picture 2" descr="Figure 20: Subsampling by pooling. | Convolutional Neural Networks (CNNs)">
            <a:extLst>
              <a:ext uri="{FF2B5EF4-FFF2-40B4-BE49-F238E27FC236}">
                <a16:creationId xmlns:a16="http://schemas.microsoft.com/office/drawing/2014/main" id="{9EF10D34-4E46-861D-3DD8-71E40E183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51330"/>
            <a:ext cx="6667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93039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activation='relu')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model.add(keras.layers.Dense(500, activation="relu"))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activation="softmax"))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526426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47336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 (Conv2D)             (None, 24, 24, 20)        520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 (MaxPooling2D)  (None, 12, 12, 20)       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conv2d_1 (Conv2D)           (None, 8, 8, 50)          25050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max_pooling2d_1 (MaxPooling2D)  (None, 4, 4, 50)         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flatten (Flatten)           (None, 800)      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500)               400500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dense_1 (Dense)             (None, 10)                5010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425162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09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14/15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47/47 [==============================] - 1s 19ms/step - loss: 0.0045 - accuracy: 0.9993 - val_loss: 0.0908 - val_accuracy: 0.9755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15/15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47/47 [==============================] - 1s 19ms/step - loss: 0.0038 - accuracy: 0.9995 - val_loss: 0.1002 - val_accuracy: 0.9751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- 1s 2ms/step - loss: 0.0734 - accuracy: 0.9799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Test accuracy: 0.9799000024795532</a:t>
            </a:r>
          </a:p>
          <a:p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494816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210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분류</a:t>
            </a:r>
            <a:r>
              <a:rPr lang="en-US" altLang="ko-KR" sz="1400" dirty="0">
                <a:latin typeface="+mn-ea"/>
              </a:rPr>
              <a:t>		</a:t>
            </a:r>
            <a:r>
              <a:rPr lang="en-US" altLang="ko-KR" sz="1400" dirty="0">
                <a:latin typeface="+mn-ea"/>
                <a:sym typeface="Wingdings" pitchFamily="2" charset="2"/>
              </a:rPr>
              <a:t></a:t>
            </a:r>
            <a:r>
              <a:rPr lang="ko-KR" altLang="en-US" sz="1400" dirty="0">
                <a:latin typeface="+mn-ea"/>
                <a:sym typeface="Wingdings" pitchFamily="2" charset="2"/>
              </a:rPr>
              <a:t> 분류 헤드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의미 세그먼테이션</a:t>
            </a:r>
            <a:r>
              <a:rPr lang="en-US" altLang="ko-KR" sz="1400" dirty="0">
                <a:latin typeface="+mn-ea"/>
              </a:rPr>
              <a:t>	</a:t>
            </a:r>
            <a:r>
              <a:rPr lang="en-US" altLang="ko-KR" sz="1400" dirty="0">
                <a:latin typeface="+mn-ea"/>
                <a:sym typeface="Wingdings" pitchFamily="2" charset="2"/>
              </a:rPr>
              <a:t></a:t>
            </a:r>
            <a:r>
              <a:rPr lang="ko-KR" altLang="en-US" sz="1400" dirty="0">
                <a:latin typeface="+mn-ea"/>
                <a:sym typeface="Wingdings" pitchFamily="2" charset="2"/>
              </a:rPr>
              <a:t> 회귀 헤드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2"/>
            <a:r>
              <a:rPr lang="ko-KR" altLang="en-US" sz="1400" dirty="0">
                <a:latin typeface="+mn-ea"/>
                <a:sym typeface="Wingdings" pitchFamily="2" charset="2"/>
              </a:rPr>
              <a:t>로컬화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2"/>
            <a:r>
              <a:rPr lang="en-US" altLang="ko-KR" sz="1400" dirty="0">
                <a:latin typeface="+mn-ea"/>
                <a:sym typeface="Wingdings" pitchFamily="2" charset="2"/>
              </a:rPr>
              <a:t>Object detection (</a:t>
            </a:r>
            <a:r>
              <a:rPr lang="ko-KR" altLang="en-US" sz="1400" dirty="0">
                <a:latin typeface="+mn-ea"/>
                <a:sym typeface="Wingdings" pitchFamily="2" charset="2"/>
              </a:rPr>
              <a:t>객체 탐지</a:t>
            </a:r>
            <a:r>
              <a:rPr lang="en-US" altLang="ko-KR" sz="1400" dirty="0">
                <a:latin typeface="+mn-ea"/>
                <a:sym typeface="Wingdings" pitchFamily="2" charset="2"/>
              </a:rPr>
              <a:t>)</a:t>
            </a:r>
          </a:p>
          <a:p>
            <a:pPr lvl="2"/>
            <a:r>
              <a:rPr lang="ko-KR" altLang="en-US" sz="1400" dirty="0">
                <a:latin typeface="+mn-ea"/>
                <a:sym typeface="Wingdings" pitchFamily="2" charset="2"/>
              </a:rPr>
              <a:t>인스턴스 세그먼테이션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1"/>
            <a:r>
              <a:rPr lang="ko-KR" altLang="en-US" sz="1400" dirty="0">
                <a:latin typeface="+mn-ea"/>
                <a:sym typeface="Wingdings" pitchFamily="2" charset="2"/>
              </a:rPr>
              <a:t>전이학습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1"/>
            <a:r>
              <a:rPr lang="en-US" altLang="ko-KR" sz="1400" dirty="0">
                <a:latin typeface="+mn-ea"/>
                <a:sym typeface="Wingdings" pitchFamily="2" charset="2"/>
              </a:rPr>
              <a:t>Style transfer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전치 </a:t>
            </a:r>
            <a:r>
              <a:rPr lang="ko-KR" altLang="en-US" sz="1600" b="1" dirty="0" err="1">
                <a:solidFill>
                  <a:srgbClr val="0070C0"/>
                </a:solidFill>
                <a:latin typeface="+mn-ea"/>
              </a:rPr>
              <a:t>컨볼루션</a:t>
            </a:r>
            <a:endParaRPr lang="ko-KR" altLang="en-US" sz="16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Capsule networks (</a:t>
            </a:r>
            <a:r>
              <a:rPr lang="ko-KR" altLang="en-US" sz="1600" dirty="0" err="1">
                <a:latin typeface="+mn-ea"/>
              </a:rPr>
              <a:t>캡슐망</a:t>
            </a:r>
            <a:r>
              <a:rPr lang="en-US" altLang="ko-KR" sz="1600" dirty="0">
                <a:latin typeface="+mn-ea"/>
              </a:rPr>
              <a:t>, </a:t>
            </a:r>
            <a:r>
              <a:rPr lang="en-US" altLang="ko-KR" sz="1600" dirty="0" err="1">
                <a:latin typeface="+mn-ea"/>
              </a:rPr>
              <a:t>CapsNets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BDBEF05-12AD-91F3-BEF0-5DADF71BF84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70544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5174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</a:t>
            </a:r>
            <a:r>
              <a:rPr lang="ko-KR" altLang="en-US" sz="1600" dirty="0">
                <a:latin typeface="+mn-ea"/>
              </a:rPr>
              <a:t>적용 분야</a:t>
            </a:r>
          </a:p>
          <a:p>
            <a:pPr lvl="1"/>
            <a:r>
              <a:rPr lang="ko-KR" altLang="en-US" sz="1400" dirty="0">
                <a:latin typeface="+mn-ea"/>
              </a:rPr>
              <a:t>영상</a:t>
            </a:r>
          </a:p>
          <a:p>
            <a:pPr lvl="1"/>
            <a:r>
              <a:rPr lang="ko-KR" altLang="en-US" sz="1400" dirty="0">
                <a:latin typeface="+mn-ea"/>
              </a:rPr>
              <a:t>동영상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오디오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텍스트</a:t>
            </a:r>
          </a:p>
          <a:p>
            <a:pPr lvl="1"/>
            <a:r>
              <a:rPr lang="ko-KR" altLang="en-US" sz="1400" dirty="0">
                <a:latin typeface="+mn-ea"/>
              </a:rPr>
              <a:t>객체 검출</a:t>
            </a:r>
          </a:p>
          <a:p>
            <a:pPr lvl="1"/>
            <a:r>
              <a:rPr lang="ko-KR" altLang="en-US" sz="1400" dirty="0">
                <a:latin typeface="+mn-ea"/>
              </a:rPr>
              <a:t>합성 데이터 생성 </a:t>
            </a:r>
            <a:r>
              <a:rPr lang="en-US" altLang="ko-KR" sz="1400" dirty="0">
                <a:latin typeface="+mn-ea"/>
              </a:rPr>
              <a:t>for GAN (</a:t>
            </a:r>
            <a:r>
              <a:rPr lang="ko-KR" altLang="en-US" sz="1400" dirty="0">
                <a:latin typeface="+mn-ea"/>
              </a:rPr>
              <a:t>생성적 적대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비즈니스 어플리케이션</a:t>
            </a:r>
          </a:p>
          <a:p>
            <a:pPr lvl="1"/>
            <a:r>
              <a:rPr lang="ko-KR" altLang="en-US" sz="1400" dirty="0">
                <a:latin typeface="+mn-ea"/>
              </a:rPr>
              <a:t> 이미지 분류</a:t>
            </a:r>
          </a:p>
          <a:p>
            <a:pPr lvl="1"/>
            <a:r>
              <a:rPr lang="ko-KR" altLang="en-US" sz="1400" dirty="0">
                <a:latin typeface="+mn-ea"/>
              </a:rPr>
              <a:t> 추천 시스템</a:t>
            </a:r>
          </a:p>
          <a:p>
            <a:pPr lvl="1"/>
            <a:r>
              <a:rPr lang="ko-KR" altLang="en-US" sz="1400" dirty="0">
                <a:latin typeface="+mn-ea"/>
              </a:rPr>
              <a:t> 이미지 검색</a:t>
            </a:r>
          </a:p>
          <a:p>
            <a:pPr lvl="1"/>
            <a:r>
              <a:rPr lang="ko-KR" altLang="en-US" sz="1400" dirty="0">
                <a:latin typeface="+mn-ea"/>
              </a:rPr>
              <a:t> 얼굴 인식</a:t>
            </a:r>
          </a:p>
          <a:p>
            <a:pPr lvl="1"/>
            <a:r>
              <a:rPr lang="ko-KR" altLang="en-US" sz="1400" dirty="0">
                <a:latin typeface="+mn-ea"/>
              </a:rPr>
              <a:t> 광학 문자 인식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73DD6AA-D3EA-214D-ADDD-4BD23B76F890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71826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6256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Transfer Learning (</a:t>
            </a:r>
            <a:r>
              <a:rPr lang="ko-KR" altLang="en-US" sz="1600">
                <a:latin typeface="+mn-ea"/>
              </a:rPr>
              <a:t>전이 학습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사전 학습된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을 사용하여 새로운 작업에 대한 </a:t>
            </a:r>
            <a:r>
              <a:rPr lang="en-US" altLang="ko-KR" sz="1400">
                <a:latin typeface="+mn-ea"/>
              </a:rPr>
              <a:t>representation (</a:t>
            </a:r>
            <a:r>
              <a:rPr lang="ko-KR" altLang="en-US" sz="1400">
                <a:latin typeface="+mn-ea"/>
              </a:rPr>
              <a:t>표현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을 만든다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Pre-trained Model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Application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Fine Tuning (</a:t>
            </a:r>
            <a:r>
              <a:rPr lang="ko-KR" altLang="en-US" sz="1400">
                <a:latin typeface="+mn-ea"/>
              </a:rPr>
              <a:t>미세 조정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전이 학습 </a:t>
            </a:r>
            <a:r>
              <a:rPr lang="en-US" altLang="ko-KR" sz="1600">
                <a:latin typeface="+mn-ea"/>
              </a:rPr>
              <a:t>workflow</a:t>
            </a:r>
          </a:p>
          <a:p>
            <a:pPr lvl="1"/>
            <a:r>
              <a:rPr lang="ko-KR" altLang="en-US" sz="1400">
                <a:latin typeface="+mn-ea"/>
              </a:rPr>
              <a:t>기본 모델을 인스턴스화하고 사전 훈련된 가중치를 여기에 로드합니다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trainable = False</a:t>
            </a:r>
            <a:r>
              <a:rPr lang="ko-KR" altLang="en-US" sz="1400">
                <a:latin typeface="+mn-ea"/>
              </a:rPr>
              <a:t>를 설정하여 기본 모델의 모든 레이어를 동결합니다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기본 모델에서 하나 이상의 레이어 출력 위에 새 모델을 만듭니다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새 데이터세트에서 새 모델을 훈련합니다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91D5405-35CE-A9A4-A6C2-DA460A26C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76"/>
          <a:stretch/>
        </p:blipFill>
        <p:spPr bwMode="auto">
          <a:xfrm>
            <a:off x="761445" y="4132023"/>
            <a:ext cx="4140320" cy="22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94874E-EA42-54D4-48B1-82FD8FA9FC76}"/>
              </a:ext>
            </a:extLst>
          </p:cNvPr>
          <p:cNvSpPr txBox="1"/>
          <p:nvPr/>
        </p:nvSpPr>
        <p:spPr>
          <a:xfrm>
            <a:off x="908298" y="6423139"/>
            <a:ext cx="4404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https://thebook.io/080289/0277/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68601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RandomFlip			: </a:t>
            </a:r>
            <a:r>
              <a:rPr lang="ko-KR" altLang="en-US" sz="1400">
                <a:latin typeface="+mn-ea"/>
              </a:rPr>
              <a:t>이미지를 수평</a:t>
            </a:r>
            <a:r>
              <a:rPr lang="en-US" altLang="ko-KR" sz="1400">
                <a:latin typeface="+mn-ea"/>
              </a:rPr>
              <a:t>/</a:t>
            </a:r>
            <a:r>
              <a:rPr lang="ko-KR" altLang="en-US" sz="1400">
                <a:latin typeface="+mn-ea"/>
              </a:rPr>
              <a:t>수직으로 뒤집기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RandomRotation		: </a:t>
            </a:r>
            <a:r>
              <a:rPr lang="ko-KR" altLang="en-US" sz="1400">
                <a:latin typeface="+mn-ea"/>
              </a:rPr>
              <a:t>이미지를 회전 하기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RandomZoom		: </a:t>
            </a:r>
            <a:r>
              <a:rPr lang="ko-KR" altLang="en-US" sz="1400">
                <a:latin typeface="+mn-ea"/>
              </a:rPr>
              <a:t>이미지를 확대</a:t>
            </a:r>
            <a:r>
              <a:rPr lang="en-US" altLang="ko-KR" sz="1400">
                <a:latin typeface="+mn-ea"/>
              </a:rPr>
              <a:t>/</a:t>
            </a:r>
            <a:r>
              <a:rPr lang="ko-KR" altLang="en-US" sz="1400">
                <a:latin typeface="+mn-ea"/>
              </a:rPr>
              <a:t>축소 하기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Rescaling</a:t>
            </a:r>
          </a:p>
          <a:p>
            <a:pPr lvl="1"/>
            <a:r>
              <a:rPr lang="en-US" altLang="ko-KR" sz="1400">
                <a:latin typeface="+mn-ea"/>
              </a:rPr>
              <a:t>Resizing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RandomWidth		: </a:t>
            </a:r>
            <a:r>
              <a:rPr lang="ko-KR" altLang="en-US" sz="1400">
                <a:latin typeface="+mn-ea"/>
              </a:rPr>
              <a:t>이미지 넓이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RandomHeight		:</a:t>
            </a:r>
            <a:r>
              <a:rPr lang="ko-KR" altLang="en-US" sz="1400">
                <a:latin typeface="+mn-ea"/>
              </a:rPr>
              <a:t> 이미지 높이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RandomBrightness		:</a:t>
            </a:r>
            <a:r>
              <a:rPr lang="ko-KR" altLang="en-US" sz="1400">
                <a:latin typeface="+mn-ea"/>
              </a:rPr>
              <a:t> 이미지 밝기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RandomTranslation		:</a:t>
            </a:r>
            <a:r>
              <a:rPr lang="ko-KR" altLang="en-US" sz="1400">
                <a:latin typeface="+mn-ea"/>
              </a:rPr>
              <a:t> 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RandomContrast		:</a:t>
            </a:r>
            <a:r>
              <a:rPr lang="ko-KR" altLang="en-US" sz="1400">
                <a:latin typeface="+mn-ea"/>
              </a:rPr>
              <a:t> 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RandomCrop			:</a:t>
            </a:r>
            <a:r>
              <a:rPr lang="ko-KR" altLang="en-US" sz="1400">
                <a:latin typeface="+mn-ea"/>
              </a:rPr>
              <a:t> 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GaussianNoise		: </a:t>
            </a:r>
            <a:r>
              <a:rPr lang="ko-KR" altLang="en-US" sz="1400">
                <a:latin typeface="+mn-ea"/>
              </a:rPr>
              <a:t>잡음 추가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Reshape			: </a:t>
            </a:r>
            <a:r>
              <a:rPr lang="ko-KR" altLang="en-US" sz="1400">
                <a:latin typeface="+mn-ea"/>
              </a:rPr>
              <a:t>위상 변경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8B121AD-A991-EF95-F912-CEDB778F7C2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Data Augment (</a:t>
            </a:r>
            <a:r>
              <a:rPr lang="ko-KR" altLang="en-US" sz="1200">
                <a:latin typeface="+mn-ea"/>
              </a:rPr>
              <a:t>데이터 증강</a:t>
            </a:r>
            <a:r>
              <a:rPr lang="en-US" altLang="ko-KR" sz="1200">
                <a:latin typeface="+mn-ea"/>
              </a:rPr>
              <a:t>)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958905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Fine Tuning (</a:t>
            </a:r>
            <a:r>
              <a:rPr lang="ko-KR" altLang="en-US" sz="1600">
                <a:latin typeface="+mn-ea"/>
              </a:rPr>
              <a:t>미세 조정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Pre-trained </a:t>
            </a:r>
            <a:r>
              <a:rPr lang="ko-KR" altLang="en-US" sz="1400">
                <a:latin typeface="+mn-ea"/>
              </a:rPr>
              <a:t>모델을 새로운 </a:t>
            </a:r>
            <a:r>
              <a:rPr lang="en-US" altLang="ko-KR" sz="1400">
                <a:latin typeface="+mn-ea"/>
              </a:rPr>
              <a:t>Task</a:t>
            </a:r>
            <a:r>
              <a:rPr lang="ko-KR" altLang="en-US" sz="1400">
                <a:latin typeface="+mn-ea"/>
              </a:rPr>
              <a:t>에 적용 시키는 과정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Layer </a:t>
            </a:r>
            <a:r>
              <a:rPr lang="ko-KR" altLang="en-US" sz="1400">
                <a:latin typeface="+mn-ea"/>
              </a:rPr>
              <a:t>속성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trainable			: True. </a:t>
            </a:r>
            <a:r>
              <a:rPr lang="ko-KR" altLang="en-US" sz="1400">
                <a:latin typeface="+mn-ea"/>
              </a:rPr>
              <a:t>훈련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solidFill>
                  <a:srgbClr val="00B050"/>
                </a:solidFill>
                <a:latin typeface="+mn-ea"/>
              </a:rPr>
              <a:t>이 속성이 변경되면 다시 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compile</a:t>
            </a:r>
            <a:r>
              <a:rPr lang="ko-KR" altLang="en-US" sz="1400">
                <a:solidFill>
                  <a:srgbClr val="00B050"/>
                </a:solidFill>
                <a:latin typeface="+mn-ea"/>
              </a:rPr>
              <a:t>을 하여야 합니다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weights			: </a:t>
            </a:r>
            <a:r>
              <a:rPr lang="ko-KR" altLang="en-US" sz="1400">
                <a:latin typeface="+mn-ea"/>
              </a:rPr>
              <a:t>가중치 변수 목록 </a:t>
            </a:r>
            <a:r>
              <a:rPr lang="en-US" altLang="ko-KR" sz="1400">
                <a:latin typeface="+mn-ea"/>
              </a:rPr>
              <a:t>(get_weights())</a:t>
            </a:r>
          </a:p>
          <a:p>
            <a:pPr lvl="2"/>
            <a:r>
              <a:rPr lang="en-US" altLang="ko-KR" sz="1400">
                <a:latin typeface="+mn-ea"/>
              </a:rPr>
              <a:t>trainable_weights		: </a:t>
            </a:r>
            <a:r>
              <a:rPr lang="ko-KR" altLang="en-US" sz="1400">
                <a:latin typeface="+mn-ea"/>
              </a:rPr>
              <a:t>훈련 대상이 되는 가중치 변수 목록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non_trainable_weights	: </a:t>
            </a:r>
            <a:r>
              <a:rPr lang="ko-KR" altLang="en-US" sz="1400">
                <a:latin typeface="+mn-ea"/>
              </a:rPr>
              <a:t>훈련되지 않은 가중치 변수 목록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8973D1-B3E7-BBA1-D5CB-0B7503CCB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6" y="3356991"/>
            <a:ext cx="3240360" cy="29576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EAC84B-6E46-012F-473B-876984C62609}"/>
              </a:ext>
            </a:extLst>
          </p:cNvPr>
          <p:cNvSpPr txBox="1"/>
          <p:nvPr/>
        </p:nvSpPr>
        <p:spPr>
          <a:xfrm>
            <a:off x="746210" y="6351429"/>
            <a:ext cx="4188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https://yeko90.tistory.com/entry/deep-learning-Fine-Tuning-tip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3505288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Keras application		: tensorflow.keras.applications</a:t>
            </a:r>
          </a:p>
          <a:p>
            <a:r>
              <a:rPr lang="en-US" altLang="ko-KR" sz="1600">
                <a:latin typeface="+mn-ea"/>
              </a:rPr>
              <a:t>TensorFlow Hub		: https://www.tensorflow.org/hub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82280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9EA214-DE68-84B6-543C-73940E5BB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1751330"/>
            <a:ext cx="7905328" cy="442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94CC6E-80DD-D142-2125-F2A573E4E4A4}"/>
              </a:ext>
            </a:extLst>
          </p:cNvPr>
          <p:cNvSpPr txBox="1"/>
          <p:nvPr/>
        </p:nvSpPr>
        <p:spPr>
          <a:xfrm>
            <a:off x="344488" y="6351429"/>
            <a:ext cx="9433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https://velog.io/@kbm970709/%EC%8B%A0%EC%9E%85%EC%83%9D-%EC%84%B8%EB%AF%B8%EB%82%98-Lecture-8-CNN-Architectures-DL-for-CV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6CB761-C846-50ED-C6A3-12DAE032F08A}"/>
              </a:ext>
            </a:extLst>
          </p:cNvPr>
          <p:cNvSpPr txBox="1"/>
          <p:nvPr/>
        </p:nvSpPr>
        <p:spPr>
          <a:xfrm>
            <a:off x="3800872" y="6169943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ZFNet</a:t>
            </a:r>
            <a:endParaRPr lang="ko-KR" altLang="en-US" sz="1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12558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ACB4868-B2A2-76D9-1610-B702C4E1BF3E}"/>
              </a:ext>
            </a:extLst>
          </p:cNvPr>
          <p:cNvCxnSpPr/>
          <p:nvPr/>
        </p:nvCxnSpPr>
        <p:spPr>
          <a:xfrm>
            <a:off x="344488" y="4441468"/>
            <a:ext cx="9217025" cy="0"/>
          </a:xfrm>
          <a:prstGeom prst="line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FF74BA2-B75E-1672-B8C0-5570A1ABBC6F}"/>
              </a:ext>
            </a:extLst>
          </p:cNvPr>
          <p:cNvCxnSpPr/>
          <p:nvPr/>
        </p:nvCxnSpPr>
        <p:spPr>
          <a:xfrm>
            <a:off x="56051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6CAA7C7-52E1-F550-23A7-306E96D19AEB}"/>
              </a:ext>
            </a:extLst>
          </p:cNvPr>
          <p:cNvCxnSpPr/>
          <p:nvPr/>
        </p:nvCxnSpPr>
        <p:spPr>
          <a:xfrm>
            <a:off x="103537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708338-332F-FE6A-3D8F-D682CA30D4A4}"/>
              </a:ext>
            </a:extLst>
          </p:cNvPr>
          <p:cNvCxnSpPr/>
          <p:nvPr/>
        </p:nvCxnSpPr>
        <p:spPr>
          <a:xfrm>
            <a:off x="151024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39AD86F-5661-2A3B-BF99-F9033936D894}"/>
              </a:ext>
            </a:extLst>
          </p:cNvPr>
          <p:cNvCxnSpPr/>
          <p:nvPr/>
        </p:nvCxnSpPr>
        <p:spPr>
          <a:xfrm>
            <a:off x="1985104" y="4118600"/>
            <a:ext cx="0" cy="7200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34F5BBC-06DE-4B09-B4D5-8345BDEA53C2}"/>
              </a:ext>
            </a:extLst>
          </p:cNvPr>
          <p:cNvCxnSpPr/>
          <p:nvPr/>
        </p:nvCxnSpPr>
        <p:spPr>
          <a:xfrm>
            <a:off x="245996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367F3EB-17A1-7885-B2B9-C251D18D99C6}"/>
              </a:ext>
            </a:extLst>
          </p:cNvPr>
          <p:cNvCxnSpPr/>
          <p:nvPr/>
        </p:nvCxnSpPr>
        <p:spPr>
          <a:xfrm>
            <a:off x="293483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3035640-2A5D-61AC-9A68-032EA6657DB5}"/>
              </a:ext>
            </a:extLst>
          </p:cNvPr>
          <p:cNvCxnSpPr/>
          <p:nvPr/>
        </p:nvCxnSpPr>
        <p:spPr>
          <a:xfrm>
            <a:off x="340969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1A5A101-D473-60D8-93F4-820EAF44BE40}"/>
              </a:ext>
            </a:extLst>
          </p:cNvPr>
          <p:cNvCxnSpPr/>
          <p:nvPr/>
        </p:nvCxnSpPr>
        <p:spPr>
          <a:xfrm>
            <a:off x="388456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F48FAFF-6519-6F92-5540-DC7AA7194704}"/>
              </a:ext>
            </a:extLst>
          </p:cNvPr>
          <p:cNvCxnSpPr/>
          <p:nvPr/>
        </p:nvCxnSpPr>
        <p:spPr>
          <a:xfrm>
            <a:off x="797944" y="4118600"/>
            <a:ext cx="0" cy="720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FCF3157-3039-72AB-2380-F94180ECFEC7}"/>
              </a:ext>
            </a:extLst>
          </p:cNvPr>
          <p:cNvCxnSpPr/>
          <p:nvPr/>
        </p:nvCxnSpPr>
        <p:spPr>
          <a:xfrm>
            <a:off x="127280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7FF6EA2-8F76-9D51-1E69-ECCB0E175CEB}"/>
              </a:ext>
            </a:extLst>
          </p:cNvPr>
          <p:cNvCxnSpPr/>
          <p:nvPr/>
        </p:nvCxnSpPr>
        <p:spPr>
          <a:xfrm>
            <a:off x="174767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4980020-0E5A-132F-C877-ED043A7E07FC}"/>
              </a:ext>
            </a:extLst>
          </p:cNvPr>
          <p:cNvCxnSpPr/>
          <p:nvPr/>
        </p:nvCxnSpPr>
        <p:spPr>
          <a:xfrm>
            <a:off x="222253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D9E297C-01BC-FFC8-6CFD-7E68ED6C37C4}"/>
              </a:ext>
            </a:extLst>
          </p:cNvPr>
          <p:cNvCxnSpPr/>
          <p:nvPr/>
        </p:nvCxnSpPr>
        <p:spPr>
          <a:xfrm>
            <a:off x="269740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922C57D-B338-448C-C468-8DEFAC5048E3}"/>
              </a:ext>
            </a:extLst>
          </p:cNvPr>
          <p:cNvCxnSpPr/>
          <p:nvPr/>
        </p:nvCxnSpPr>
        <p:spPr>
          <a:xfrm>
            <a:off x="3172264" y="4118600"/>
            <a:ext cx="0" cy="720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DB53740-BFF6-D094-C5F8-2ED1D2882528}"/>
              </a:ext>
            </a:extLst>
          </p:cNvPr>
          <p:cNvCxnSpPr/>
          <p:nvPr/>
        </p:nvCxnSpPr>
        <p:spPr>
          <a:xfrm>
            <a:off x="364712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5EDE0B4-2B46-7C46-74D9-E8BE6ADF90FF}"/>
              </a:ext>
            </a:extLst>
          </p:cNvPr>
          <p:cNvCxnSpPr/>
          <p:nvPr/>
        </p:nvCxnSpPr>
        <p:spPr>
          <a:xfrm>
            <a:off x="412199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5AC3DF1-AF9D-1E13-A10D-2A9C3A507666}"/>
              </a:ext>
            </a:extLst>
          </p:cNvPr>
          <p:cNvCxnSpPr/>
          <p:nvPr/>
        </p:nvCxnSpPr>
        <p:spPr>
          <a:xfrm>
            <a:off x="4359424" y="4118600"/>
            <a:ext cx="0" cy="7200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86E1DA2-5B4A-4DC0-77F3-50BAA6DF1CF0}"/>
              </a:ext>
            </a:extLst>
          </p:cNvPr>
          <p:cNvCxnSpPr/>
          <p:nvPr/>
        </p:nvCxnSpPr>
        <p:spPr>
          <a:xfrm>
            <a:off x="483428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8B97E64-ED9D-5BCF-333F-86E994718179}"/>
              </a:ext>
            </a:extLst>
          </p:cNvPr>
          <p:cNvCxnSpPr/>
          <p:nvPr/>
        </p:nvCxnSpPr>
        <p:spPr>
          <a:xfrm>
            <a:off x="530915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A43C5BC-A8BE-DFB0-6546-B8BB0F866865}"/>
              </a:ext>
            </a:extLst>
          </p:cNvPr>
          <p:cNvCxnSpPr/>
          <p:nvPr/>
        </p:nvCxnSpPr>
        <p:spPr>
          <a:xfrm>
            <a:off x="578401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D4D0523-6454-36E0-55E0-1401A185B9E0}"/>
              </a:ext>
            </a:extLst>
          </p:cNvPr>
          <p:cNvCxnSpPr/>
          <p:nvPr/>
        </p:nvCxnSpPr>
        <p:spPr>
          <a:xfrm>
            <a:off x="625888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763A8F5-07F4-39EE-19F0-78540AD90B06}"/>
              </a:ext>
            </a:extLst>
          </p:cNvPr>
          <p:cNvCxnSpPr/>
          <p:nvPr/>
        </p:nvCxnSpPr>
        <p:spPr>
          <a:xfrm>
            <a:off x="6733744" y="4118600"/>
            <a:ext cx="0" cy="7200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82737DE-5C19-8E7C-09E9-FE20482B5935}"/>
              </a:ext>
            </a:extLst>
          </p:cNvPr>
          <p:cNvCxnSpPr/>
          <p:nvPr/>
        </p:nvCxnSpPr>
        <p:spPr>
          <a:xfrm>
            <a:off x="720860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728E859-F2CF-8E76-8876-BAB5486FF08F}"/>
              </a:ext>
            </a:extLst>
          </p:cNvPr>
          <p:cNvCxnSpPr/>
          <p:nvPr/>
        </p:nvCxnSpPr>
        <p:spPr>
          <a:xfrm>
            <a:off x="768347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F3F06D4-4386-FD2D-49E6-756CFFFF4A8D}"/>
              </a:ext>
            </a:extLst>
          </p:cNvPr>
          <p:cNvCxnSpPr/>
          <p:nvPr/>
        </p:nvCxnSpPr>
        <p:spPr>
          <a:xfrm>
            <a:off x="459685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AA2C5D0-A277-4EBF-6695-040D7390F9E3}"/>
              </a:ext>
            </a:extLst>
          </p:cNvPr>
          <p:cNvCxnSpPr/>
          <p:nvPr/>
        </p:nvCxnSpPr>
        <p:spPr>
          <a:xfrm>
            <a:off x="507172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A48D7DB-E846-9A2D-9805-997B95F72344}"/>
              </a:ext>
            </a:extLst>
          </p:cNvPr>
          <p:cNvCxnSpPr/>
          <p:nvPr/>
        </p:nvCxnSpPr>
        <p:spPr>
          <a:xfrm>
            <a:off x="5546584" y="4118600"/>
            <a:ext cx="0" cy="720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F9A2453-A3BE-58C0-5F22-9C0B8968FDD3}"/>
              </a:ext>
            </a:extLst>
          </p:cNvPr>
          <p:cNvCxnSpPr/>
          <p:nvPr/>
        </p:nvCxnSpPr>
        <p:spPr>
          <a:xfrm>
            <a:off x="602144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6D28067-AD2F-37AF-C066-DBAF5203EA8E}"/>
              </a:ext>
            </a:extLst>
          </p:cNvPr>
          <p:cNvCxnSpPr/>
          <p:nvPr/>
        </p:nvCxnSpPr>
        <p:spPr>
          <a:xfrm>
            <a:off x="649631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7E23786-60FF-B17F-27F9-413C5CA8BA60}"/>
              </a:ext>
            </a:extLst>
          </p:cNvPr>
          <p:cNvCxnSpPr/>
          <p:nvPr/>
        </p:nvCxnSpPr>
        <p:spPr>
          <a:xfrm>
            <a:off x="697117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CF06E21-12F2-511F-439E-995DD914FB4C}"/>
              </a:ext>
            </a:extLst>
          </p:cNvPr>
          <p:cNvCxnSpPr/>
          <p:nvPr/>
        </p:nvCxnSpPr>
        <p:spPr>
          <a:xfrm>
            <a:off x="744604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55E10F3-8DA9-E109-F186-AB8518CEC921}"/>
              </a:ext>
            </a:extLst>
          </p:cNvPr>
          <p:cNvCxnSpPr/>
          <p:nvPr/>
        </p:nvCxnSpPr>
        <p:spPr>
          <a:xfrm>
            <a:off x="7920904" y="4118600"/>
            <a:ext cx="0" cy="720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B872E4E-63FD-C097-EE44-F2B984C56D79}"/>
              </a:ext>
            </a:extLst>
          </p:cNvPr>
          <p:cNvCxnSpPr/>
          <p:nvPr/>
        </p:nvCxnSpPr>
        <p:spPr>
          <a:xfrm>
            <a:off x="815833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E39B23C-1AAE-BF68-880A-81AB096AE608}"/>
              </a:ext>
            </a:extLst>
          </p:cNvPr>
          <p:cNvCxnSpPr/>
          <p:nvPr/>
        </p:nvCxnSpPr>
        <p:spPr>
          <a:xfrm>
            <a:off x="863320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C804FB1-A70C-CA2C-42F3-43ADF224788E}"/>
              </a:ext>
            </a:extLst>
          </p:cNvPr>
          <p:cNvCxnSpPr/>
          <p:nvPr/>
        </p:nvCxnSpPr>
        <p:spPr>
          <a:xfrm>
            <a:off x="9108064" y="4118600"/>
            <a:ext cx="0" cy="7200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580CE1A-A7A9-E511-0927-6974C846692B}"/>
              </a:ext>
            </a:extLst>
          </p:cNvPr>
          <p:cNvCxnSpPr/>
          <p:nvPr/>
        </p:nvCxnSpPr>
        <p:spPr>
          <a:xfrm>
            <a:off x="839576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EFABB661-810C-DF6A-0B10-C1A4CDF5138F}"/>
              </a:ext>
            </a:extLst>
          </p:cNvPr>
          <p:cNvCxnSpPr/>
          <p:nvPr/>
        </p:nvCxnSpPr>
        <p:spPr>
          <a:xfrm>
            <a:off x="887063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27E0D72-AF4D-FFA4-8546-CC160C561D75}"/>
              </a:ext>
            </a:extLst>
          </p:cNvPr>
          <p:cNvCxnSpPr/>
          <p:nvPr/>
        </p:nvCxnSpPr>
        <p:spPr>
          <a:xfrm>
            <a:off x="934548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31A93E3-3301-7127-093F-9137DB7550C3}"/>
              </a:ext>
            </a:extLst>
          </p:cNvPr>
          <p:cNvSpPr txBox="1"/>
          <p:nvPr/>
        </p:nvSpPr>
        <p:spPr>
          <a:xfrm>
            <a:off x="606582" y="4878236"/>
            <a:ext cx="4231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latin typeface="+mn-ea"/>
              </a:rPr>
              <a:t>1990</a:t>
            </a:r>
            <a:endParaRPr lang="ko-KR" altLang="en-US" sz="800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43C274-F153-9F58-83F4-2E7E2A19BC19}"/>
              </a:ext>
            </a:extLst>
          </p:cNvPr>
          <p:cNvSpPr txBox="1"/>
          <p:nvPr/>
        </p:nvSpPr>
        <p:spPr>
          <a:xfrm>
            <a:off x="2986546" y="4878236"/>
            <a:ext cx="4231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latin typeface="+mn-ea"/>
              </a:rPr>
              <a:t>2000</a:t>
            </a:r>
            <a:endParaRPr lang="ko-KR" altLang="en-US" sz="80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AC3B637-076A-8BE7-88D0-8B9DF8A667A4}"/>
              </a:ext>
            </a:extLst>
          </p:cNvPr>
          <p:cNvSpPr txBox="1"/>
          <p:nvPr/>
        </p:nvSpPr>
        <p:spPr>
          <a:xfrm>
            <a:off x="5331008" y="4878236"/>
            <a:ext cx="4231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latin typeface="+mn-ea"/>
              </a:rPr>
              <a:t>2010</a:t>
            </a:r>
            <a:endParaRPr lang="ko-KR" altLang="en-US" sz="800">
              <a:latin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CAFE12-2377-0295-844A-ACEB80D4A6B4}"/>
              </a:ext>
            </a:extLst>
          </p:cNvPr>
          <p:cNvSpPr txBox="1"/>
          <p:nvPr/>
        </p:nvSpPr>
        <p:spPr>
          <a:xfrm>
            <a:off x="7695981" y="4878236"/>
            <a:ext cx="4231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latin typeface="+mn-ea"/>
              </a:rPr>
              <a:t>2020</a:t>
            </a:r>
            <a:endParaRPr lang="ko-KR" altLang="en-US" sz="800">
              <a:latin typeface="+mn-ea"/>
            </a:endParaRPr>
          </a:p>
        </p:txBody>
      </p:sp>
      <p:sp>
        <p:nvSpPr>
          <p:cNvPr id="50" name="설명선: 굽은 선 49">
            <a:extLst>
              <a:ext uri="{FF2B5EF4-FFF2-40B4-BE49-F238E27FC236}">
                <a16:creationId xmlns:a16="http://schemas.microsoft.com/office/drawing/2014/main" id="{B0A39D02-0982-FA40-5A79-31EFCD3DC758}"/>
              </a:ext>
            </a:extLst>
          </p:cNvPr>
          <p:cNvSpPr/>
          <p:nvPr/>
        </p:nvSpPr>
        <p:spPr>
          <a:xfrm>
            <a:off x="948111" y="5937527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507231"/>
              <a:gd name="adj6" fmla="val -22867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CNN, 1989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설명선: 굽은 선 50">
            <a:extLst>
              <a:ext uri="{FF2B5EF4-FFF2-40B4-BE49-F238E27FC236}">
                <a16:creationId xmlns:a16="http://schemas.microsoft.com/office/drawing/2014/main" id="{213862A5-DD0F-8D46-2C1E-9D1043DEE484}"/>
              </a:ext>
            </a:extLst>
          </p:cNvPr>
          <p:cNvSpPr/>
          <p:nvPr/>
        </p:nvSpPr>
        <p:spPr>
          <a:xfrm flipH="1">
            <a:off x="610239" y="3442162"/>
            <a:ext cx="1620000" cy="33855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205833"/>
              <a:gd name="adj6" fmla="val -28242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LeNet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1998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5 layers</a:t>
            </a:r>
          </a:p>
          <a:p>
            <a:r>
              <a:rPr lang="ko-KR" altLang="en-US" sz="800">
                <a:solidFill>
                  <a:schemeClr val="tx1"/>
                </a:solidFill>
                <a:latin typeface="+mn-ea"/>
              </a:rPr>
              <a:t>최초의 성공적인 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CNN</a:t>
            </a:r>
          </a:p>
        </p:txBody>
      </p:sp>
      <p:sp>
        <p:nvSpPr>
          <p:cNvPr id="52" name="설명선: 굽은 선 51">
            <a:extLst>
              <a:ext uri="{FF2B5EF4-FFF2-40B4-BE49-F238E27FC236}">
                <a16:creationId xmlns:a16="http://schemas.microsoft.com/office/drawing/2014/main" id="{AACB3CF2-D006-A0CD-7C5C-B056CDAF84CA}"/>
              </a:ext>
            </a:extLst>
          </p:cNvPr>
          <p:cNvSpPr/>
          <p:nvPr/>
        </p:nvSpPr>
        <p:spPr>
          <a:xfrm flipH="1">
            <a:off x="3333000" y="3429000"/>
            <a:ext cx="1620000" cy="33855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204849"/>
              <a:gd name="adj6" fmla="val -64798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 b="1" u="sng">
                <a:solidFill>
                  <a:srgbClr val="00B050"/>
                </a:solidFill>
                <a:latin typeface="+mn-ea"/>
              </a:rPr>
              <a:t>AlexNet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2012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8 layers</a:t>
            </a:r>
          </a:p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ReLU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와 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Dropout 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사용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3" name="설명선: 굽은 선 52">
            <a:extLst>
              <a:ext uri="{FF2B5EF4-FFF2-40B4-BE49-F238E27FC236}">
                <a16:creationId xmlns:a16="http://schemas.microsoft.com/office/drawing/2014/main" id="{BF8C58E8-CE80-8072-0AB3-76C45C111AC1}"/>
              </a:ext>
            </a:extLst>
          </p:cNvPr>
          <p:cNvSpPr/>
          <p:nvPr/>
        </p:nvSpPr>
        <p:spPr>
          <a:xfrm flipH="1">
            <a:off x="3882582" y="5335120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232732"/>
              <a:gd name="adj6" fmla="val -4437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ZFNet, 2013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ko-KR" sz="80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 AlexNet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4" name="설명선: 굽은 선 53">
            <a:extLst>
              <a:ext uri="{FF2B5EF4-FFF2-40B4-BE49-F238E27FC236}">
                <a16:creationId xmlns:a16="http://schemas.microsoft.com/office/drawing/2014/main" id="{7BBE7E04-5D38-2009-C14A-985EAC7E6E09}"/>
              </a:ext>
            </a:extLst>
          </p:cNvPr>
          <p:cNvSpPr/>
          <p:nvPr/>
        </p:nvSpPr>
        <p:spPr>
          <a:xfrm flipH="1">
            <a:off x="2611572" y="2866357"/>
            <a:ext cx="2340000" cy="461665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279025"/>
              <a:gd name="adj6" fmla="val -63183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VGGNet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2014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ko-KR" altLang="en-US" sz="800">
                <a:solidFill>
                  <a:schemeClr val="tx1"/>
                </a:solidFill>
                <a:latin typeface="+mn-ea"/>
              </a:rPr>
              <a:t>작은 크기 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filter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의 중복 사용으로 연산량 줄임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VGG16, VGG19 </a:t>
            </a:r>
          </a:p>
        </p:txBody>
      </p:sp>
      <p:sp>
        <p:nvSpPr>
          <p:cNvPr id="55" name="설명선: 굽은 선 54">
            <a:extLst>
              <a:ext uri="{FF2B5EF4-FFF2-40B4-BE49-F238E27FC236}">
                <a16:creationId xmlns:a16="http://schemas.microsoft.com/office/drawing/2014/main" id="{3E4D2737-6A85-B3F5-D4A4-069C0006B9CD}"/>
              </a:ext>
            </a:extLst>
          </p:cNvPr>
          <p:cNvSpPr/>
          <p:nvPr/>
        </p:nvSpPr>
        <p:spPr>
          <a:xfrm flipH="1">
            <a:off x="2611572" y="1741071"/>
            <a:ext cx="2340000" cy="461665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518589"/>
              <a:gd name="adj6" fmla="val -7423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800" u="sng">
                <a:solidFill>
                  <a:srgbClr val="00B050"/>
                </a:solidFill>
                <a:latin typeface="+mn-ea"/>
              </a:rPr>
              <a:t>ResNet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2015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>
                <a:solidFill>
                  <a:srgbClr val="0070C0"/>
                </a:solidFill>
                <a:latin typeface="+mn-ea"/>
              </a:rPr>
              <a:t>Residual Block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으로 학습 속도 향상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ResNet-50, ResNet-101, ResNet-152</a:t>
            </a:r>
          </a:p>
        </p:txBody>
      </p:sp>
      <p:sp>
        <p:nvSpPr>
          <p:cNvPr id="58" name="설명선: 굽은 선 57">
            <a:extLst>
              <a:ext uri="{FF2B5EF4-FFF2-40B4-BE49-F238E27FC236}">
                <a16:creationId xmlns:a16="http://schemas.microsoft.com/office/drawing/2014/main" id="{373D9A9A-307A-629D-B6A8-57AD0033C6B1}"/>
              </a:ext>
            </a:extLst>
          </p:cNvPr>
          <p:cNvSpPr/>
          <p:nvPr/>
        </p:nvSpPr>
        <p:spPr>
          <a:xfrm flipH="1">
            <a:off x="2611572" y="2303714"/>
            <a:ext cx="2340000" cy="461665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386894"/>
              <a:gd name="adj6" fmla="val -64817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InceptionNet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2014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>
                <a:solidFill>
                  <a:srgbClr val="0070C0"/>
                </a:solidFill>
                <a:latin typeface="+mn-ea"/>
              </a:rPr>
              <a:t>Inception Module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로 연산량 줄임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GoogLeNet</a:t>
            </a:r>
          </a:p>
        </p:txBody>
      </p:sp>
      <p:sp>
        <p:nvSpPr>
          <p:cNvPr id="59" name="설명선: 굽은 선 58">
            <a:extLst>
              <a:ext uri="{FF2B5EF4-FFF2-40B4-BE49-F238E27FC236}">
                <a16:creationId xmlns:a16="http://schemas.microsoft.com/office/drawing/2014/main" id="{01B6EB97-CBCE-1F13-4C49-4AF436CB4328}"/>
              </a:ext>
            </a:extLst>
          </p:cNvPr>
          <p:cNvSpPr/>
          <p:nvPr/>
        </p:nvSpPr>
        <p:spPr>
          <a:xfrm>
            <a:off x="7907556" y="5676609"/>
            <a:ext cx="1620000" cy="33855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250007"/>
              <a:gd name="adj6" fmla="val -43295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MobileNet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2017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For mobile, embedded device</a:t>
            </a:r>
          </a:p>
        </p:txBody>
      </p:sp>
      <p:sp>
        <p:nvSpPr>
          <p:cNvPr id="60" name="설명선: 굽은 선 59">
            <a:extLst>
              <a:ext uri="{FF2B5EF4-FFF2-40B4-BE49-F238E27FC236}">
                <a16:creationId xmlns:a16="http://schemas.microsoft.com/office/drawing/2014/main" id="{D21EBFFB-F2AC-6203-7255-A93C7791919C}"/>
              </a:ext>
            </a:extLst>
          </p:cNvPr>
          <p:cNvSpPr/>
          <p:nvPr/>
        </p:nvSpPr>
        <p:spPr>
          <a:xfrm flipH="1">
            <a:off x="3882582" y="5596817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349588"/>
              <a:gd name="adj6" fmla="val -46519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R-CNN, 2013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" name="설명선: 굽은 선 60">
            <a:extLst>
              <a:ext uri="{FF2B5EF4-FFF2-40B4-BE49-F238E27FC236}">
                <a16:creationId xmlns:a16="http://schemas.microsoft.com/office/drawing/2014/main" id="{76372A40-FBE9-A812-02D4-B8DEA5D2956D}"/>
              </a:ext>
            </a:extLst>
          </p:cNvPr>
          <p:cNvSpPr/>
          <p:nvPr/>
        </p:nvSpPr>
        <p:spPr>
          <a:xfrm flipH="1">
            <a:off x="3882582" y="5858514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470852"/>
              <a:gd name="adj6" fmla="val -76085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Fast R-CNN, 2015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설명선: 굽은 선 61">
            <a:extLst>
              <a:ext uri="{FF2B5EF4-FFF2-40B4-BE49-F238E27FC236}">
                <a16:creationId xmlns:a16="http://schemas.microsoft.com/office/drawing/2014/main" id="{07D3741E-08D4-8936-57C2-0D0F943D1F95}"/>
              </a:ext>
            </a:extLst>
          </p:cNvPr>
          <p:cNvSpPr/>
          <p:nvPr/>
        </p:nvSpPr>
        <p:spPr>
          <a:xfrm flipH="1">
            <a:off x="3882582" y="6120211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575948"/>
              <a:gd name="adj6" fmla="val -89524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Faster R-CNN, 2016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설명선: 굽은 선 62">
            <a:extLst>
              <a:ext uri="{FF2B5EF4-FFF2-40B4-BE49-F238E27FC236}">
                <a16:creationId xmlns:a16="http://schemas.microsoft.com/office/drawing/2014/main" id="{F2EC7A06-C8CF-FECE-A918-AA7404017EF6}"/>
              </a:ext>
            </a:extLst>
          </p:cNvPr>
          <p:cNvSpPr/>
          <p:nvPr/>
        </p:nvSpPr>
        <p:spPr>
          <a:xfrm flipH="1">
            <a:off x="3882582" y="6381908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701255"/>
              <a:gd name="adj6" fmla="val -121241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Mask R-CNN, 2018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4" name="설명선: 굽은 선 63">
            <a:extLst>
              <a:ext uri="{FF2B5EF4-FFF2-40B4-BE49-F238E27FC236}">
                <a16:creationId xmlns:a16="http://schemas.microsoft.com/office/drawing/2014/main" id="{79CBAD8D-079F-3CA3-46D4-2E7D17171C27}"/>
              </a:ext>
            </a:extLst>
          </p:cNvPr>
          <p:cNvSpPr/>
          <p:nvPr/>
        </p:nvSpPr>
        <p:spPr>
          <a:xfrm flipH="1">
            <a:off x="3333705" y="1424649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1267271"/>
              <a:gd name="adj6" fmla="val -109415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YOLO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2015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6C6EEE2-549C-44BF-F996-318BD9EA77F8}"/>
              </a:ext>
            </a:extLst>
          </p:cNvPr>
          <p:cNvSpPr txBox="1"/>
          <p:nvPr/>
        </p:nvSpPr>
        <p:spPr>
          <a:xfrm>
            <a:off x="6969125" y="1412776"/>
            <a:ext cx="2592388" cy="73866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2023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YOLOv8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>
              <a:latin typeface="+mn-ea"/>
            </a:endParaRPr>
          </a:p>
        </p:txBody>
      </p:sp>
      <p:sp>
        <p:nvSpPr>
          <p:cNvPr id="66" name="설명선: 굽은 선 65">
            <a:extLst>
              <a:ext uri="{FF2B5EF4-FFF2-40B4-BE49-F238E27FC236}">
                <a16:creationId xmlns:a16="http://schemas.microsoft.com/office/drawing/2014/main" id="{FB071CEE-6EF6-5056-88F9-4B49706D3FCD}"/>
              </a:ext>
            </a:extLst>
          </p:cNvPr>
          <p:cNvSpPr/>
          <p:nvPr/>
        </p:nvSpPr>
        <p:spPr>
          <a:xfrm flipH="1">
            <a:off x="5829705" y="1945829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984319"/>
              <a:gd name="adj6" fmla="val -44907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NFNets, 2021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7" name="설명선: 굽은 선 66">
            <a:extLst>
              <a:ext uri="{FF2B5EF4-FFF2-40B4-BE49-F238E27FC236}">
                <a16:creationId xmlns:a16="http://schemas.microsoft.com/office/drawing/2014/main" id="{C34C5D7D-1C4A-B9B9-6EE6-6D84D64CA19C}"/>
              </a:ext>
            </a:extLst>
          </p:cNvPr>
          <p:cNvSpPr/>
          <p:nvPr/>
        </p:nvSpPr>
        <p:spPr>
          <a:xfrm flipH="1">
            <a:off x="5829705" y="2268697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879224"/>
              <a:gd name="adj6" fmla="val -41682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EfficientNet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2021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8" name="설명선: 굽은 선 67">
            <a:extLst>
              <a:ext uri="{FF2B5EF4-FFF2-40B4-BE49-F238E27FC236}">
                <a16:creationId xmlns:a16="http://schemas.microsoft.com/office/drawing/2014/main" id="{EB45D7CF-C434-D84C-860B-2894F6C9B0DB}"/>
              </a:ext>
            </a:extLst>
          </p:cNvPr>
          <p:cNvSpPr/>
          <p:nvPr/>
        </p:nvSpPr>
        <p:spPr>
          <a:xfrm flipH="1">
            <a:off x="333995" y="1406846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147594"/>
              <a:gd name="adj6" fmla="val -14804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RegNet</a:t>
            </a:r>
          </a:p>
        </p:txBody>
      </p:sp>
      <p:sp>
        <p:nvSpPr>
          <p:cNvPr id="69" name="설명선: 굽은 선 68">
            <a:extLst>
              <a:ext uri="{FF2B5EF4-FFF2-40B4-BE49-F238E27FC236}">
                <a16:creationId xmlns:a16="http://schemas.microsoft.com/office/drawing/2014/main" id="{D9C3EE35-E51A-2E2D-15CF-1986AEE63FFE}"/>
              </a:ext>
            </a:extLst>
          </p:cNvPr>
          <p:cNvSpPr/>
          <p:nvPr/>
        </p:nvSpPr>
        <p:spPr>
          <a:xfrm flipH="1">
            <a:off x="333995" y="2002444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147594"/>
              <a:gd name="adj6" fmla="val -14804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DenseNet</a:t>
            </a:r>
          </a:p>
        </p:txBody>
      </p:sp>
      <p:sp>
        <p:nvSpPr>
          <p:cNvPr id="70" name="설명선: 굽은 선 69">
            <a:extLst>
              <a:ext uri="{FF2B5EF4-FFF2-40B4-BE49-F238E27FC236}">
                <a16:creationId xmlns:a16="http://schemas.microsoft.com/office/drawing/2014/main" id="{2BD1B139-3FFA-DFC3-3DE9-428628E8213C}"/>
              </a:ext>
            </a:extLst>
          </p:cNvPr>
          <p:cNvSpPr/>
          <p:nvPr/>
        </p:nvSpPr>
        <p:spPr>
          <a:xfrm flipH="1">
            <a:off x="333995" y="2300243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147594"/>
              <a:gd name="adj6" fmla="val -14804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Xception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ko-KR" sz="80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 InceptionNet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1" name="설명선: 굽은 선 70">
            <a:extLst>
              <a:ext uri="{FF2B5EF4-FFF2-40B4-BE49-F238E27FC236}">
                <a16:creationId xmlns:a16="http://schemas.microsoft.com/office/drawing/2014/main" id="{766A61A1-5C7A-4613-89BF-B0A57930FEC0}"/>
              </a:ext>
            </a:extLst>
          </p:cNvPr>
          <p:cNvSpPr/>
          <p:nvPr/>
        </p:nvSpPr>
        <p:spPr>
          <a:xfrm flipH="1">
            <a:off x="333995" y="2598040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147594"/>
              <a:gd name="adj6" fmla="val -14804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NasNet</a:t>
            </a:r>
          </a:p>
        </p:txBody>
      </p:sp>
      <p:sp>
        <p:nvSpPr>
          <p:cNvPr id="72" name="설명선: 굽은 선 71">
            <a:extLst>
              <a:ext uri="{FF2B5EF4-FFF2-40B4-BE49-F238E27FC236}">
                <a16:creationId xmlns:a16="http://schemas.microsoft.com/office/drawing/2014/main" id="{582AC6FC-583D-600F-521B-FEC411F9BD59}"/>
              </a:ext>
            </a:extLst>
          </p:cNvPr>
          <p:cNvSpPr/>
          <p:nvPr/>
        </p:nvSpPr>
        <p:spPr>
          <a:xfrm flipH="1">
            <a:off x="333995" y="1704645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147594"/>
              <a:gd name="adj6" fmla="val -14804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ConvNeXt</a:t>
            </a:r>
          </a:p>
        </p:txBody>
      </p:sp>
    </p:spTree>
    <p:extLst>
      <p:ext uri="{BB962C8B-B14F-4D97-AF65-F5344CB8AC3E}">
        <p14:creationId xmlns:p14="http://schemas.microsoft.com/office/powerpoint/2010/main" val="222424592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ResNet (</a:t>
            </a:r>
            <a:r>
              <a:rPr lang="ko-KR" altLang="en-US" sz="1600">
                <a:latin typeface="+mn-ea"/>
              </a:rPr>
              <a:t>레지듀얼 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Residual block</a:t>
            </a:r>
          </a:p>
          <a:p>
            <a:pPr lvl="2"/>
            <a:r>
              <a:rPr lang="en-US" altLang="ko-KR" sz="1400">
                <a:latin typeface="+mn-ea"/>
              </a:rPr>
              <a:t>Identity</a:t>
            </a:r>
            <a:r>
              <a:rPr lang="ko-KR" altLang="en-US" sz="1400">
                <a:latin typeface="+mn-ea"/>
              </a:rPr>
              <a:t>를 이후 계층에서 사용함으로 학습 속도를 향상 시킨다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7C911CA-5112-D5B9-1A48-145642BFB3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9" t="9737" r="11408"/>
          <a:stretch/>
        </p:blipFill>
        <p:spPr bwMode="auto">
          <a:xfrm>
            <a:off x="1136576" y="2278391"/>
            <a:ext cx="4320480" cy="251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F71FE5-5868-DC26-FC31-E38A37013D76}"/>
              </a:ext>
            </a:extLst>
          </p:cNvPr>
          <p:cNvSpPr txBox="1"/>
          <p:nvPr/>
        </p:nvSpPr>
        <p:spPr>
          <a:xfrm>
            <a:off x="884548" y="4766955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https://www.geeksforgeeks.org/residual-networks-resnet-deep-learning/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957677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1EFAA39-D5D3-EF34-D497-5BE154606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2303272"/>
            <a:ext cx="481965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7DF26B-5332-7D46-6BDC-1BF2CD7AA349}"/>
              </a:ext>
            </a:extLst>
          </p:cNvPr>
          <p:cNvSpPr txBox="1"/>
          <p:nvPr/>
        </p:nvSpPr>
        <p:spPr>
          <a:xfrm>
            <a:off x="884548" y="5054987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https://www.geeksforgeeks.org/ml-inception-network-v1/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InceptionNet</a:t>
            </a:r>
          </a:p>
          <a:p>
            <a:pPr lvl="1"/>
            <a:r>
              <a:rPr lang="en-US" altLang="ko-KR" sz="1400">
                <a:latin typeface="+mn-ea"/>
              </a:rPr>
              <a:t>Inception Module</a:t>
            </a:r>
          </a:p>
          <a:p>
            <a:pPr lvl="2"/>
            <a:r>
              <a:rPr lang="en-US" altLang="ko-KR" sz="1400">
                <a:latin typeface="+mn-ea"/>
              </a:rPr>
              <a:t>1*1 Conv</a:t>
            </a:r>
            <a:r>
              <a:rPr lang="ko-KR" altLang="en-US" sz="1400">
                <a:latin typeface="+mn-ea"/>
              </a:rPr>
              <a:t>를 사용하여 연산량을 획기적으로 감소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278851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Xception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7170" name="Picture 2" descr="이 이미지에 대한 대체 텍스트가 제공되지 않았습니다.">
            <a:extLst>
              <a:ext uri="{FF2B5EF4-FFF2-40B4-BE49-F238E27FC236}">
                <a16:creationId xmlns:a16="http://schemas.microsoft.com/office/drawing/2014/main" id="{85A25EFD-3FBF-8978-0A74-BF86C898B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024" y="3058254"/>
            <a:ext cx="4005998" cy="280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5E6937-316C-DD03-525E-32E7E5991975}"/>
              </a:ext>
            </a:extLst>
          </p:cNvPr>
          <p:cNvSpPr txBox="1"/>
          <p:nvPr/>
        </p:nvSpPr>
        <p:spPr>
          <a:xfrm>
            <a:off x="4953000" y="6238762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https://www.linkedin.com/pulse/xception-depthwise-separable-convolution-ayoub-kirouane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12B83CCE-B071-00C1-B96E-D18799DE0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5" y="1884093"/>
            <a:ext cx="4198946" cy="248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A4E69B-58A0-1DD8-DA72-940E1CEABF65}"/>
              </a:ext>
            </a:extLst>
          </p:cNvPr>
          <p:cNvSpPr txBox="1"/>
          <p:nvPr/>
        </p:nvSpPr>
        <p:spPr>
          <a:xfrm>
            <a:off x="488505" y="4365105"/>
            <a:ext cx="3672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https://sotudy.tistory.com/14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7011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454893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컨볼루션 연산 요약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확장 컨볼루션 </a:t>
            </a:r>
            <a:r>
              <a:rPr lang="en-US" altLang="ko-KR" sz="1400">
                <a:latin typeface="+mn-ea"/>
              </a:rPr>
              <a:t>: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Atrous Convolution, Dilated Convolution, Hole Convolution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전치 컨볼루션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Conv2D 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 Conv@dTranspose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EBC0B4-A6FD-C711-BD8E-B64FB0F328C5}"/>
              </a:ext>
            </a:extLst>
          </p:cNvPr>
          <p:cNvSpPr txBox="1"/>
          <p:nvPr/>
        </p:nvSpPr>
        <p:spPr>
          <a:xfrm>
            <a:off x="1136576" y="4302046"/>
            <a:ext cx="6120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https://gaussian37.github.io/dl-concept-dilated_residual_network/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7174" name="Picture 6" descr="Drawing">
            <a:extLst>
              <a:ext uri="{FF2B5EF4-FFF2-40B4-BE49-F238E27FC236}">
                <a16:creationId xmlns:a16="http://schemas.microsoft.com/office/drawing/2014/main" id="{5CD20A5F-1C36-C5B7-12A4-FD9FED628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2001343"/>
            <a:ext cx="4770487" cy="230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48385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컨볼루션 연산 요약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Grouped Convoltion</a:t>
            </a:r>
          </a:p>
          <a:p>
            <a:pPr lvl="2"/>
            <a:r>
              <a:rPr lang="en-US" altLang="ko-KR" sz="1400">
                <a:latin typeface="+mn-ea"/>
              </a:rPr>
              <a:t>Channel</a:t>
            </a:r>
            <a:r>
              <a:rPr lang="ko-KR" altLang="en-US" sz="1400">
                <a:latin typeface="+mn-ea"/>
              </a:rPr>
              <a:t>을 </a:t>
            </a:r>
            <a:r>
              <a:rPr lang="en-US" altLang="ko-KR" sz="1400">
                <a:latin typeface="+mn-ea"/>
              </a:rPr>
              <a:t>grouping </a:t>
            </a:r>
            <a:r>
              <a:rPr lang="ko-KR" altLang="en-US" sz="1400">
                <a:latin typeface="+mn-ea"/>
              </a:rPr>
              <a:t>하여 학습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2E1B01-6CCD-8CFE-41F1-AC2FFC7DDF76}"/>
              </a:ext>
            </a:extLst>
          </p:cNvPr>
          <p:cNvSpPr txBox="1"/>
          <p:nvPr/>
        </p:nvSpPr>
        <p:spPr>
          <a:xfrm>
            <a:off x="1151314" y="6351131"/>
            <a:ext cx="83887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https://velog.io/@juyeon048/%EB%94%A5-%EB%9F%AC%EB%8B%9D-Deep-Neural-Network-%EA%B2%BD%EB%9F%89%ED%99%94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CB2673FA-2584-034D-200C-6D7F90F7F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52" y="2205538"/>
            <a:ext cx="3411776" cy="129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2DBB190-4B1C-630F-EE5A-B8385E286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82" y="3460057"/>
            <a:ext cx="5424822" cy="289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70242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컨볼루션 연산 요약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Separable Convoltion (</a:t>
            </a:r>
            <a:r>
              <a:rPr lang="ko-KR" altLang="en-US" sz="1400">
                <a:latin typeface="+mn-ea"/>
              </a:rPr>
              <a:t>분리 가능 컨볼루션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개의 </a:t>
            </a:r>
            <a:r>
              <a:rPr lang="en-US" altLang="ko-KR" sz="1400">
                <a:latin typeface="+mn-ea"/>
              </a:rPr>
              <a:t>filter</a:t>
            </a:r>
            <a:r>
              <a:rPr lang="ko-KR" altLang="en-US" sz="1400">
                <a:latin typeface="+mn-ea"/>
              </a:rPr>
              <a:t>를 여러 개의 </a:t>
            </a:r>
            <a:r>
              <a:rPr lang="en-US" altLang="ko-KR" sz="1400">
                <a:latin typeface="+mn-ea"/>
              </a:rPr>
              <a:t>filter</a:t>
            </a:r>
            <a:r>
              <a:rPr lang="ko-KR" altLang="en-US" sz="1400">
                <a:latin typeface="+mn-ea"/>
              </a:rPr>
              <a:t>로 분리하여 적용하여도 동일한 결과를 가진다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Depthwise Convolution (</a:t>
            </a:r>
            <a:r>
              <a:rPr lang="ko-KR" altLang="en-US" sz="1400">
                <a:latin typeface="+mn-ea"/>
              </a:rPr>
              <a:t>깊이별 컨볼루션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Channel</a:t>
            </a:r>
            <a:r>
              <a:rPr lang="ko-KR" altLang="en-US" sz="1400">
                <a:latin typeface="+mn-ea"/>
              </a:rPr>
              <a:t>마다 따로 필터를 학습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7902FB4-A6EF-72CA-6AE9-B89A217D50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7" t="28645" r="13644" b="32915"/>
          <a:stretch/>
        </p:blipFill>
        <p:spPr bwMode="auto">
          <a:xfrm>
            <a:off x="1208584" y="2245109"/>
            <a:ext cx="4032448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88087E-2775-812F-694C-9A2EAB698AE1}"/>
              </a:ext>
            </a:extLst>
          </p:cNvPr>
          <p:cNvSpPr txBox="1"/>
          <p:nvPr/>
        </p:nvSpPr>
        <p:spPr>
          <a:xfrm>
            <a:off x="1136576" y="2726338"/>
            <a:ext cx="38884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https://velog.io/@sunbei00/Separable-Convolution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ADB8DF-3126-E8D2-BAFC-382A658AEC88}"/>
              </a:ext>
            </a:extLst>
          </p:cNvPr>
          <p:cNvSpPr txBox="1"/>
          <p:nvPr/>
        </p:nvSpPr>
        <p:spPr>
          <a:xfrm>
            <a:off x="1213560" y="6351429"/>
            <a:ext cx="4587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https://eehoeskrap.tistory.com/431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457732BB-CBC4-1A26-3A4B-F64489F21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84" y="3501008"/>
            <a:ext cx="2952328" cy="289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035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336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BatchNormalization</a:t>
            </a:r>
            <a:r>
              <a:rPr lang="en-US" altLang="ko-KR" sz="1400">
                <a:latin typeface="+mn-ea"/>
              </a:rPr>
              <a:t>	: Input data</a:t>
            </a:r>
            <a:r>
              <a:rPr lang="ko-KR" altLang="en-US" sz="1400">
                <a:latin typeface="+mn-ea"/>
              </a:rPr>
              <a:t>를 정규화</a:t>
            </a:r>
            <a:r>
              <a:rPr lang="en-US" altLang="ko-KR" sz="1400">
                <a:latin typeface="+mn-ea"/>
              </a:rPr>
              <a:t>.  </a:t>
            </a:r>
            <a:r>
              <a:rPr lang="ko-KR" altLang="en-US" sz="1400">
                <a:latin typeface="+mn-ea"/>
              </a:rPr>
              <a:t>학습 속도가 빨라짐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Normalization</a:t>
            </a:r>
          </a:p>
          <a:p>
            <a:pPr lvl="1"/>
            <a:r>
              <a:rPr lang="en-US" altLang="ko-KR" sz="1400">
                <a:latin typeface="+mn-ea"/>
              </a:rPr>
              <a:t>LayerNormalization</a:t>
            </a:r>
          </a:p>
          <a:p>
            <a:pPr lvl="1"/>
            <a:r>
              <a:rPr lang="en-US" altLang="ko-KR" sz="1400">
                <a:latin typeface="+mn-ea"/>
              </a:rPr>
              <a:t>UnitNormalization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Dropout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샘플링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일부 데이터 삭제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AlphaDropout</a:t>
            </a:r>
          </a:p>
          <a:p>
            <a:pPr lvl="1"/>
            <a:r>
              <a:rPr lang="en-US" altLang="ko-KR" sz="1400">
                <a:latin typeface="+mn-ea"/>
              </a:rPr>
              <a:t>SpatialDropout1D</a:t>
            </a:r>
          </a:p>
          <a:p>
            <a:pPr lvl="1"/>
            <a:r>
              <a:rPr lang="en-US" altLang="ko-KR" sz="1400">
                <a:latin typeface="+mn-ea"/>
              </a:rPr>
              <a:t>SpatialDropout2D</a:t>
            </a:r>
          </a:p>
          <a:p>
            <a:pPr lvl="1"/>
            <a:r>
              <a:rPr lang="en-US" altLang="ko-KR" sz="1400">
                <a:latin typeface="+mn-ea"/>
              </a:rPr>
              <a:t>SpatialDropout3D</a:t>
            </a:r>
          </a:p>
          <a:p>
            <a:pPr lvl="1"/>
            <a:r>
              <a:rPr lang="en-US" altLang="ko-KR" sz="1400">
                <a:latin typeface="+mn-ea"/>
              </a:rPr>
              <a:t>GaussianDropout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UpSampling1D</a:t>
            </a:r>
          </a:p>
          <a:p>
            <a:pPr lvl="1"/>
            <a:r>
              <a:rPr lang="en-US" altLang="ko-KR" sz="1400">
                <a:latin typeface="+mn-ea"/>
              </a:rPr>
              <a:t>UpSampling2D</a:t>
            </a:r>
          </a:p>
          <a:p>
            <a:pPr lvl="1"/>
            <a:r>
              <a:rPr lang="en-US" altLang="ko-KR" sz="1400">
                <a:latin typeface="+mn-ea"/>
              </a:rPr>
              <a:t>UpSampling3D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Flatten</a:t>
            </a:r>
            <a:r>
              <a:rPr lang="en-US" altLang="ko-KR" sz="1400">
                <a:latin typeface="+mn-ea"/>
              </a:rPr>
              <a:t> 		: </a:t>
            </a:r>
            <a:r>
              <a:rPr lang="ko-KR" altLang="en-US" sz="1400">
                <a:latin typeface="+mn-ea"/>
              </a:rPr>
              <a:t>평탄화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다 차원 데이터를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차원으로 가공</a:t>
            </a:r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Dense : 1</a:t>
            </a:r>
            <a:r>
              <a:rPr lang="ko-KR" altLang="en-US" sz="1200">
                <a:latin typeface="+mn-ea"/>
              </a:rPr>
              <a:t>차원 벡터 처리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221048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27022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컨볼루션 연산 요약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Point-wise Convolution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Depthwise Separable Convolution (</a:t>
            </a:r>
            <a:r>
              <a:rPr lang="ko-KR" altLang="en-US" sz="1400">
                <a:latin typeface="+mn-ea"/>
              </a:rPr>
              <a:t>깊이별 분리가능 컨볼루션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8196" name="Picture 4" descr="Depthwise separable convolution 연산">
            <a:extLst>
              <a:ext uri="{FF2B5EF4-FFF2-40B4-BE49-F238E27FC236}">
                <a16:creationId xmlns:a16="http://schemas.microsoft.com/office/drawing/2014/main" id="{9048926F-6F23-8965-F477-0844C9C08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191" y="3903770"/>
            <a:ext cx="3348806" cy="238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2E1B01-6CCD-8CFE-41F1-AC2FFC7DDF76}"/>
              </a:ext>
            </a:extLst>
          </p:cNvPr>
          <p:cNvSpPr txBox="1"/>
          <p:nvPr/>
        </p:nvSpPr>
        <p:spPr>
          <a:xfrm>
            <a:off x="1136576" y="6351131"/>
            <a:ext cx="41044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https://gaussian37.github.io/dl-concept-dwsconv/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EE9BC12-B86E-D187-F95C-B4CE4CF0DC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0" b="12983"/>
          <a:stretch/>
        </p:blipFill>
        <p:spPr bwMode="auto">
          <a:xfrm>
            <a:off x="1152128" y="1988840"/>
            <a:ext cx="3728864" cy="111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5D8B49-B2FC-6038-83F9-A26A91A9CC87}"/>
              </a:ext>
            </a:extLst>
          </p:cNvPr>
          <p:cNvSpPr txBox="1"/>
          <p:nvPr/>
        </p:nvSpPr>
        <p:spPr>
          <a:xfrm>
            <a:off x="1136576" y="3159467"/>
            <a:ext cx="41044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https://gaussian37.github.io/dl-concept-dwsconv/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037635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1077218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LSTM (</a:t>
            </a:r>
            <a:r>
              <a:rPr lang="en-US" altLang="ko-KR" sz="2800" dirty="0">
                <a:latin typeface="+mn-ea"/>
              </a:rPr>
              <a:t>Long Short Term Memory Network</a:t>
            </a:r>
            <a:r>
              <a:rPr lang="en-US" altLang="ko-KR" dirty="0">
                <a:latin typeface="+mn-ea"/>
              </a:rPr>
              <a:t>)</a:t>
            </a:r>
            <a:br>
              <a:rPr lang="en-US" altLang="ko-KR" sz="3200" dirty="0">
                <a:latin typeface="+mn-ea"/>
              </a:rPr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77782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RNN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RNN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RNN</a:t>
            </a:r>
            <a:r>
              <a:rPr lang="ko-KR" altLang="en-US" sz="1600" dirty="0">
                <a:latin typeface="+mn-ea"/>
              </a:rPr>
              <a:t>에서 확장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0A14264-0404-091C-83ED-4B7C932F36B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97239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RNN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(Recurrent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Neural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358830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RNN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RNN (Recurrent Neural Networks, </a:t>
            </a:r>
            <a:r>
              <a:rPr lang="ko-KR" altLang="en-US" sz="1600">
                <a:latin typeface="+mn-ea"/>
              </a:rPr>
              <a:t>순환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BPTT (Back Propagation Through Time, </a:t>
            </a:r>
            <a:r>
              <a:rPr lang="ko-KR" altLang="en-US" sz="1400">
                <a:latin typeface="+mn-ea"/>
              </a:rPr>
              <a:t>시간에 따른 역전파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LSTM (Long Short-Term Memory)</a:t>
            </a:r>
          </a:p>
          <a:p>
            <a:pPr lvl="1"/>
            <a:r>
              <a:rPr lang="ko-KR" altLang="en-US" sz="1400">
                <a:latin typeface="+mn-ea"/>
              </a:rPr>
              <a:t>장기 종속성을 학습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GRU (Gated Recurrent Unit)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 b="1">
                <a:solidFill>
                  <a:srgbClr val="0070C0"/>
                </a:solidFill>
                <a:latin typeface="+mn-ea"/>
              </a:rPr>
              <a:t>RNN </a:t>
            </a:r>
            <a:r>
              <a:rPr lang="ko-KR" altLang="en-US" sz="1600" b="1">
                <a:solidFill>
                  <a:srgbClr val="0070C0"/>
                </a:solidFill>
                <a:latin typeface="+mn-ea"/>
              </a:rPr>
              <a:t>위상</a:t>
            </a:r>
            <a:endParaRPr lang="en-US" altLang="ko-KR" sz="1600" b="1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인코더</a:t>
            </a:r>
            <a:r>
              <a:rPr lang="en-US" altLang="ko-KR" sz="1400">
                <a:latin typeface="+mn-ea"/>
              </a:rPr>
              <a:t>-</a:t>
            </a:r>
            <a:r>
              <a:rPr lang="ko-KR" altLang="en-US" sz="1400">
                <a:latin typeface="+mn-ea"/>
              </a:rPr>
              <a:t>디코더 아키텍처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변환기 아키텍처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음성 인식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언어 모델링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기계 번역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감정 분석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이미지 캡션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A5F3FC7-1E96-A901-941A-1EF77A45CB6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16248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GAN (Generative Adversarial 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351598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GAN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GAN (Generative Adversarial Networks, </a:t>
            </a:r>
            <a:r>
              <a:rPr lang="ko-KR" altLang="en-US" sz="1600" dirty="0" err="1">
                <a:latin typeface="+mn-ea"/>
              </a:rPr>
              <a:t>생성적</a:t>
            </a:r>
            <a:r>
              <a:rPr lang="ko-KR" altLang="en-US" sz="1600" dirty="0">
                <a:latin typeface="+mn-ea"/>
              </a:rPr>
              <a:t> 적대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580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Generator (</a:t>
            </a:r>
            <a:r>
              <a:rPr lang="ko-KR" altLang="en-US" sz="1600" dirty="0" err="1">
                <a:latin typeface="+mn-ea"/>
              </a:rPr>
              <a:t>생성기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노이즈 입력을 받아 원하는 이미지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전치 </a:t>
            </a:r>
            <a:r>
              <a:rPr lang="ko-KR" altLang="en-US" sz="1400" b="1" dirty="0" err="1">
                <a:solidFill>
                  <a:srgbClr val="0070C0"/>
                </a:solidFill>
                <a:latin typeface="+mn-ea"/>
              </a:rPr>
              <a:t>컨볼루션</a:t>
            </a:r>
            <a:r>
              <a:rPr lang="ko-KR" altLang="en-US" sz="1400" dirty="0" err="1">
                <a:latin typeface="+mn-ea"/>
              </a:rPr>
              <a:t>을</a:t>
            </a:r>
            <a:r>
              <a:rPr lang="ko-KR" altLang="en-US" sz="1400" dirty="0">
                <a:latin typeface="+mn-ea"/>
              </a:rPr>
              <a:t> 사용하여 이미지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특정 이미지를 받아 다른 이미지 생성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Discriminator (</a:t>
            </a:r>
            <a:r>
              <a:rPr lang="ko-KR" altLang="en-US" sz="1600" dirty="0" err="1">
                <a:latin typeface="+mn-ea"/>
              </a:rPr>
              <a:t>판별기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DCGAN (Deep Convolution GAN)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GAN</a:t>
            </a:r>
            <a:r>
              <a:rPr lang="ko-KR" altLang="en-US" sz="1400" dirty="0">
                <a:latin typeface="+mn-ea"/>
              </a:rPr>
              <a:t>의 생성기로 산술 연산 가능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 err="1">
                <a:latin typeface="+mn-ea"/>
              </a:rPr>
              <a:t>CycleGAN</a:t>
            </a:r>
            <a:r>
              <a:rPr lang="en-US" altLang="ko-KR" sz="1400" dirty="0">
                <a:latin typeface="+mn-ea"/>
              </a:rPr>
              <a:t> : </a:t>
            </a:r>
            <a:r>
              <a:rPr lang="ko-KR" altLang="en-US" sz="1400" dirty="0">
                <a:latin typeface="+mn-ea"/>
              </a:rPr>
              <a:t>이미지 변환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y = f(x) 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에 대한 판단을 판별기로 대체한다</a:t>
            </a:r>
            <a:r>
              <a:rPr lang="en-US" altLang="ko-KR" sz="1400">
                <a:latin typeface="+mn-ea"/>
              </a:rPr>
              <a:t>.</a:t>
            </a:r>
            <a:endParaRPr lang="ko-KR" altLang="en-US" sz="140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A70C3E-3898-1720-D83F-EA279DA303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5" y="5153105"/>
            <a:ext cx="1489749" cy="11260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E0EBBC-36EA-9058-05C2-04190D82F2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78" y="5153105"/>
            <a:ext cx="1489749" cy="1126018"/>
          </a:xfrm>
          <a:prstGeom prst="rect">
            <a:avLst/>
          </a:prstGeom>
        </p:spPr>
      </p:pic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F30C3037-4287-11B3-C548-7917ECA29CC6}"/>
              </a:ext>
            </a:extLst>
          </p:cNvPr>
          <p:cNvSpPr txBox="1">
            <a:spLocks/>
          </p:cNvSpPr>
          <p:nvPr/>
        </p:nvSpPr>
        <p:spPr>
          <a:xfrm>
            <a:off x="1127632" y="6279123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생성기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0C28EED5-E853-7849-45AD-B006FE3F1A87}"/>
              </a:ext>
            </a:extLst>
          </p:cNvPr>
          <p:cNvSpPr txBox="1">
            <a:spLocks/>
          </p:cNvSpPr>
          <p:nvPr/>
        </p:nvSpPr>
        <p:spPr>
          <a:xfrm>
            <a:off x="3821755" y="6279123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판별기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10" name="화살표: 줄무늬가 있는 오른쪽 9">
            <a:extLst>
              <a:ext uri="{FF2B5EF4-FFF2-40B4-BE49-F238E27FC236}">
                <a16:creationId xmlns:a16="http://schemas.microsoft.com/office/drawing/2014/main" id="{7600D3C0-17B6-0992-8C7C-0EED35F7ED7C}"/>
              </a:ext>
            </a:extLst>
          </p:cNvPr>
          <p:cNvSpPr/>
          <p:nvPr/>
        </p:nvSpPr>
        <p:spPr>
          <a:xfrm>
            <a:off x="2561054" y="5464172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F82E7A9-036D-9509-A5D7-2B85F32AEA51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D74D5C5-63CA-DF58-4312-4D082FB644A9}"/>
              </a:ext>
            </a:extLst>
          </p:cNvPr>
          <p:cNvSpPr/>
          <p:nvPr/>
        </p:nvSpPr>
        <p:spPr>
          <a:xfrm>
            <a:off x="601815" y="5085184"/>
            <a:ext cx="1902913" cy="1440160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9033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RBFN (Radial Basis Function Network)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358728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MLP (Multilayer Perceptron)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825544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SOM (Self Organizing Map)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515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Embedding			: Word Embedding</a:t>
            </a:r>
          </a:p>
          <a:p>
            <a:pPr lvl="1"/>
            <a:r>
              <a:rPr lang="en-US" altLang="ko-KR" sz="1400">
                <a:latin typeface="+mn-ea"/>
              </a:rPr>
              <a:t>TextVectorization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Activation			: Activation </a:t>
            </a:r>
            <a:r>
              <a:rPr lang="ko-KR" altLang="en-US" sz="1400">
                <a:latin typeface="+mn-ea"/>
              </a:rPr>
              <a:t>실행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LeakyReLU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LocallyConnected1D</a:t>
            </a:r>
          </a:p>
          <a:p>
            <a:pPr lvl="1"/>
            <a:r>
              <a:rPr lang="en-US" altLang="ko-KR" sz="1400">
                <a:latin typeface="+mn-ea"/>
              </a:rPr>
              <a:t>LocallyConnected2D</a:t>
            </a:r>
          </a:p>
          <a:p>
            <a:pPr lvl="1"/>
            <a:r>
              <a:rPr lang="en-US" altLang="ko-KR" sz="1400">
                <a:latin typeface="+mn-ea"/>
              </a:rPr>
              <a:t>Cropping1D</a:t>
            </a:r>
          </a:p>
          <a:p>
            <a:pPr lvl="1"/>
            <a:r>
              <a:rPr lang="en-US" altLang="ko-KR" sz="1400">
                <a:latin typeface="+mn-ea"/>
              </a:rPr>
              <a:t>Cropping2D</a:t>
            </a:r>
          </a:p>
          <a:p>
            <a:pPr lvl="1"/>
            <a:r>
              <a:rPr lang="en-US" altLang="ko-KR" sz="1400">
                <a:latin typeface="+mn-ea"/>
              </a:rPr>
              <a:t>Cropping3D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IntegerLookup</a:t>
            </a:r>
          </a:p>
          <a:p>
            <a:pPr lvl="1"/>
            <a:r>
              <a:rPr lang="en-US" altLang="ko-KR" sz="1400">
                <a:latin typeface="+mn-ea"/>
              </a:rPr>
              <a:t>StringLookup</a:t>
            </a: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92227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DBN (Deep Belief Network)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875803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RBM (Restricted Boltzmann Machine)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87201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AutoEncoder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051098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 err="1">
                <a:latin typeface="+mn-ea"/>
              </a:rPr>
              <a:t>AutoEncoder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 err="1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1057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Vanilla AutoEncoders (</a:t>
            </a:r>
            <a:r>
              <a:rPr lang="ko-KR" altLang="en-US" sz="1600">
                <a:latin typeface="+mn-ea"/>
              </a:rPr>
              <a:t>바닐라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VAE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(Variation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AutoEncoders, </a:t>
            </a:r>
            <a:r>
              <a:rPr lang="ko-KR" altLang="en-US" sz="1600">
                <a:latin typeface="+mn-ea"/>
              </a:rPr>
              <a:t>가변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Sparse AutoEncoders (</a:t>
            </a:r>
            <a:r>
              <a:rPr lang="ko-KR" altLang="en-US" sz="1600">
                <a:latin typeface="+mn-ea"/>
              </a:rPr>
              <a:t>희소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Denosing AutoEncoders (</a:t>
            </a:r>
            <a:r>
              <a:rPr lang="ko-KR" altLang="en-US" sz="1600">
                <a:latin typeface="+mn-ea"/>
              </a:rPr>
              <a:t>디노이징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손상된 이미지를 재구성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Convolution AutoEncoders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 재구성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군집화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기계 번역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역전파 활용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BFC8F3-BC32-A23C-C8FB-672A5CD78A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5" y="5112455"/>
            <a:ext cx="1489749" cy="11260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087C07-E71E-8DC9-1399-DD695009E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78" y="5112455"/>
            <a:ext cx="1489749" cy="1126018"/>
          </a:xfrm>
          <a:prstGeom prst="rect">
            <a:avLst/>
          </a:prstGeom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AF23872F-D228-88F4-2D97-00CB0C5BFBA9}"/>
              </a:ext>
            </a:extLst>
          </p:cNvPr>
          <p:cNvSpPr txBox="1">
            <a:spLocks/>
          </p:cNvSpPr>
          <p:nvPr/>
        </p:nvSpPr>
        <p:spPr>
          <a:xfrm>
            <a:off x="798955" y="6238473"/>
            <a:ext cx="148974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인코더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판별기에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33D9F700-E6F5-0947-1695-8579243B1C1E}"/>
              </a:ext>
            </a:extLst>
          </p:cNvPr>
          <p:cNvSpPr txBox="1">
            <a:spLocks/>
          </p:cNvSpPr>
          <p:nvPr/>
        </p:nvSpPr>
        <p:spPr>
          <a:xfrm>
            <a:off x="3584848" y="6238473"/>
            <a:ext cx="139797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디코더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생성기에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9" name="화살표: 줄무늬가 있는 오른쪽 8">
            <a:extLst>
              <a:ext uri="{FF2B5EF4-FFF2-40B4-BE49-F238E27FC236}">
                <a16:creationId xmlns:a16="http://schemas.microsoft.com/office/drawing/2014/main" id="{AE3E0A44-3354-7D43-963D-401EF8483E93}"/>
              </a:ext>
            </a:extLst>
          </p:cNvPr>
          <p:cNvSpPr/>
          <p:nvPr/>
        </p:nvSpPr>
        <p:spPr>
          <a:xfrm>
            <a:off x="2561054" y="5423522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67EE0EC-57A1-7FC9-2174-B0514A08E30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C598DDB-71F1-1AC4-FC57-BCC42367C60B}"/>
              </a:ext>
            </a:extLst>
          </p:cNvPr>
          <p:cNvSpPr/>
          <p:nvPr/>
        </p:nvSpPr>
        <p:spPr>
          <a:xfrm>
            <a:off x="601815" y="5085184"/>
            <a:ext cx="1902913" cy="158417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34217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Word Embedding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768300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 Embedding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Image Embedding</a:t>
            </a:r>
          </a:p>
          <a:p>
            <a:pPr lvl="1"/>
            <a:r>
              <a:rPr lang="ko-KR" altLang="en-US" sz="1400">
                <a:latin typeface="+mn-ea"/>
              </a:rPr>
              <a:t>이미지를 저차원 공간에 수학적으로 표현한 것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Vector (1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Dense)		: Dense layer</a:t>
            </a:r>
            <a:r>
              <a:rPr lang="ko-KR" altLang="en-US" sz="1600">
                <a:latin typeface="+mn-ea"/>
              </a:rPr>
              <a:t>에서 사용</a:t>
            </a:r>
            <a:endParaRPr lang="en-US" altLang="ko-KR" sz="1600"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0A88D-A7B9-E40E-9CC1-621171DB9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547187"/>
            <a:ext cx="7776914" cy="385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86A413-9F4C-85A0-FD79-FCE134ADA4EC}"/>
              </a:ext>
            </a:extLst>
          </p:cNvPr>
          <p:cNvSpPr txBox="1"/>
          <p:nvPr/>
        </p:nvSpPr>
        <p:spPr>
          <a:xfrm>
            <a:off x="632520" y="6351131"/>
            <a:ext cx="79094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https://blog-ko.superb-ai.com/what-are-image-embeddings-for-computer-vision-data-curation/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86137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 Embedding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2249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Tensor			: Conv layer</a:t>
            </a:r>
            <a:r>
              <a:rPr lang="ko-KR" altLang="en-US" sz="1600">
                <a:latin typeface="+mn-ea"/>
              </a:rPr>
              <a:t>에서 사용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Feature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1F2F29-E805-BB5D-33D9-77081CBBF829}"/>
              </a:ext>
            </a:extLst>
          </p:cNvPr>
          <p:cNvSpPr txBox="1"/>
          <p:nvPr/>
        </p:nvSpPr>
        <p:spPr>
          <a:xfrm>
            <a:off x="755626" y="5229200"/>
            <a:ext cx="79094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https://encord.com/blog/image-embeddings-to-improve-model-performance/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076" name="Picture 4" descr="Convolutional Neural Networks">
            <a:extLst>
              <a:ext uri="{FF2B5EF4-FFF2-40B4-BE49-F238E27FC236}">
                <a16:creationId xmlns:a16="http://schemas.microsoft.com/office/drawing/2014/main" id="{C5BB65DD-BC72-3028-1FC7-B042BE969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79" y="2358027"/>
            <a:ext cx="7617296" cy="257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175611A-5E56-BA2A-7E45-270AC212C0C5}"/>
              </a:ext>
            </a:extLst>
          </p:cNvPr>
          <p:cNvSpPr/>
          <p:nvPr/>
        </p:nvSpPr>
        <p:spPr>
          <a:xfrm>
            <a:off x="755626" y="2358026"/>
            <a:ext cx="6069582" cy="28711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51347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634020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 Embedding</a:t>
            </a:r>
          </a:p>
          <a:p>
            <a:pPr marL="0" indent="0">
              <a:buNone/>
            </a:pP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92948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n</a:t>
            </a:r>
            <a:r>
              <a:rPr lang="ko-KR" altLang="en-US" sz="1600">
                <a:latin typeface="+mn-ea"/>
              </a:rPr>
              <a:t>개의 이미지로 분할</a:t>
            </a:r>
            <a:r>
              <a:rPr lang="en-US" altLang="ko-KR" sz="1600">
                <a:latin typeface="+mn-ea"/>
              </a:rPr>
              <a:t>		: ViT (Vision Transformer)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3CBC87-3DE3-1BE7-6EA9-C3EF9473E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1772815"/>
            <a:ext cx="8083208" cy="455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C12888-1323-723F-4BDD-5B5BB2A291A2}"/>
              </a:ext>
            </a:extLst>
          </p:cNvPr>
          <p:cNvSpPr txBox="1"/>
          <p:nvPr/>
        </p:nvSpPr>
        <p:spPr>
          <a:xfrm>
            <a:off x="992560" y="6093296"/>
            <a:ext cx="5241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https://mishuni.tistory.com/137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2444534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Video Embedding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3642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각각의 </a:t>
            </a:r>
            <a:r>
              <a:rPr lang="en-US" altLang="ko-KR" sz="1600">
                <a:latin typeface="+mn-ea"/>
              </a:rPr>
              <a:t>frame</a:t>
            </a:r>
            <a:r>
              <a:rPr lang="ko-KR" altLang="en-US" sz="1600">
                <a:latin typeface="+mn-ea"/>
              </a:rPr>
              <a:t>을 </a:t>
            </a:r>
            <a:r>
              <a:rPr lang="en-US" altLang="ko-KR" sz="1600">
                <a:latin typeface="+mn-ea"/>
              </a:rPr>
              <a:t>Image Embedding</a:t>
            </a:r>
            <a:r>
              <a:rPr lang="ko-KR" altLang="en-US" sz="1600">
                <a:latin typeface="+mn-ea"/>
              </a:rPr>
              <a:t>하여 처리 한다</a:t>
            </a:r>
            <a:r>
              <a:rPr lang="en-US" altLang="ko-KR" sz="16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결과를 합산하여 처리 한다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각각의 </a:t>
            </a:r>
            <a:r>
              <a:rPr lang="en-US" altLang="ko-KR" sz="1600">
                <a:latin typeface="+mn-ea"/>
              </a:rPr>
              <a:t>frame</a:t>
            </a:r>
            <a:r>
              <a:rPr lang="ko-KR" altLang="en-US" sz="1600">
                <a:latin typeface="+mn-ea"/>
              </a:rPr>
              <a:t>을 </a:t>
            </a:r>
            <a:r>
              <a:rPr lang="en-US" altLang="ko-KR" sz="1600">
                <a:latin typeface="+mn-ea"/>
              </a:rPr>
              <a:t>Image Embedding</a:t>
            </a:r>
            <a:r>
              <a:rPr lang="ko-KR" altLang="en-US" sz="1600">
                <a:latin typeface="+mn-ea"/>
              </a:rPr>
              <a:t>하여 </a:t>
            </a:r>
            <a:r>
              <a:rPr lang="en-US" altLang="ko-KR" sz="1600">
                <a:latin typeface="+mn-ea"/>
              </a:rPr>
              <a:t>RNN</a:t>
            </a:r>
            <a:r>
              <a:rPr lang="ko-KR" altLang="en-US" sz="1600">
                <a:latin typeface="+mn-ea"/>
              </a:rPr>
              <a:t>의 입력으로 사용 한다</a:t>
            </a:r>
            <a:r>
              <a:rPr lang="en-US" altLang="ko-KR" sz="16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3D ConvNet</a:t>
            </a:r>
            <a:r>
              <a:rPr lang="ko-KR" altLang="en-US" sz="1600">
                <a:latin typeface="+mn-ea"/>
              </a:rPr>
              <a:t>을 사용 한다</a:t>
            </a:r>
            <a:r>
              <a:rPr lang="en-US" altLang="ko-KR" sz="16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각각의 </a:t>
            </a:r>
            <a:r>
              <a:rPr lang="en-US" altLang="ko-KR" sz="1600">
                <a:latin typeface="+mn-ea"/>
              </a:rPr>
              <a:t>frame</a:t>
            </a:r>
            <a:r>
              <a:rPr lang="ko-KR" altLang="en-US" sz="1600">
                <a:latin typeface="+mn-ea"/>
              </a:rPr>
              <a:t>을 </a:t>
            </a:r>
            <a:r>
              <a:rPr lang="en-US" altLang="ko-KR" sz="1600">
                <a:latin typeface="+mn-ea"/>
              </a:rPr>
              <a:t>ConvNet</a:t>
            </a:r>
            <a:r>
              <a:rPr lang="ko-KR" altLang="en-US" sz="1600">
                <a:latin typeface="+mn-ea"/>
              </a:rPr>
              <a:t>을 사용하여 </a:t>
            </a:r>
            <a:r>
              <a:rPr lang="en-US" altLang="ko-KR" sz="1600">
                <a:latin typeface="+mn-ea"/>
              </a:rPr>
              <a:t>Feature</a:t>
            </a:r>
            <a:r>
              <a:rPr lang="ko-KR" altLang="en-US" sz="1600">
                <a:latin typeface="+mn-ea"/>
              </a:rPr>
              <a:t>로 변환한 후 사용 한다</a:t>
            </a:r>
            <a:r>
              <a:rPr lang="en-US" altLang="ko-KR" sz="16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RNN</a:t>
            </a:r>
            <a:r>
              <a:rPr lang="ko-KR" altLang="en-US" sz="1400">
                <a:latin typeface="+mn-ea"/>
              </a:rPr>
              <a:t>이나 다층 퍼셉트론으로 전달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3D ConvNet</a:t>
            </a:r>
            <a:r>
              <a:rPr lang="ko-KR" altLang="en-US" sz="1600">
                <a:latin typeface="+mn-ea"/>
              </a:rPr>
              <a:t>을 사용하여 </a:t>
            </a:r>
            <a:r>
              <a:rPr lang="en-US" altLang="ko-KR" sz="1600">
                <a:latin typeface="+mn-ea"/>
              </a:rPr>
              <a:t>Feature</a:t>
            </a:r>
            <a:r>
              <a:rPr lang="ko-KR" altLang="en-US" sz="1600">
                <a:latin typeface="+mn-ea"/>
              </a:rPr>
              <a:t>로 변환한 후 사용 한다</a:t>
            </a:r>
            <a:r>
              <a:rPr lang="en-US" altLang="ko-KR" sz="16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RNN</a:t>
            </a:r>
            <a:r>
              <a:rPr lang="ko-KR" altLang="en-US" sz="1400">
                <a:latin typeface="+mn-ea"/>
              </a:rPr>
              <a:t>이나 다층 퍼셉트론으로 전달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8623646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Audio Embedding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5204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Digital sound			: </a:t>
            </a:r>
            <a:r>
              <a:rPr lang="ko-KR" altLang="en-US" sz="1600">
                <a:latin typeface="+mn-ea"/>
              </a:rPr>
              <a:t>초당 </a:t>
            </a:r>
            <a:r>
              <a:rPr lang="en-US" altLang="ko-KR" sz="1600">
                <a:latin typeface="+mn-ea"/>
              </a:rPr>
              <a:t>16,000</a:t>
            </a:r>
            <a:r>
              <a:rPr lang="ko-KR" altLang="en-US" sz="1600">
                <a:latin typeface="+mn-ea"/>
              </a:rPr>
              <a:t>샘플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solidFill>
                  <a:srgbClr val="00B050"/>
                </a:solidFill>
                <a:latin typeface="+mn-ea"/>
              </a:rPr>
              <a:t>Audio</a:t>
            </a:r>
            <a:r>
              <a:rPr lang="ko-KR" altLang="en-US" sz="1600">
                <a:solidFill>
                  <a:srgbClr val="00B050"/>
                </a:solidFill>
                <a:latin typeface="+mn-ea"/>
              </a:rPr>
              <a:t>의 파형</a:t>
            </a:r>
            <a:r>
              <a:rPr lang="ko-KR" altLang="en-US" sz="1600">
                <a:latin typeface="+mn-ea"/>
              </a:rPr>
              <a:t>을 </a:t>
            </a:r>
            <a:r>
              <a:rPr lang="en-US" altLang="ko-KR" sz="1600">
                <a:latin typeface="+mn-ea"/>
              </a:rPr>
              <a:t>Spectrogram(2D </a:t>
            </a:r>
            <a:r>
              <a:rPr lang="ko-KR" altLang="en-US" sz="1600">
                <a:latin typeface="+mn-ea"/>
              </a:rPr>
              <a:t>이미지</a:t>
            </a:r>
            <a:r>
              <a:rPr lang="en-US" altLang="ko-KR" sz="1600">
                <a:latin typeface="+mn-ea"/>
              </a:rPr>
              <a:t>)</a:t>
            </a:r>
            <a:r>
              <a:rPr lang="ko-KR" altLang="en-US" sz="1600">
                <a:latin typeface="+mn-ea"/>
              </a:rPr>
              <a:t>으로 변환하여 사용 한다</a:t>
            </a:r>
            <a:r>
              <a:rPr lang="en-US" altLang="ko-KR" sz="16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https://huggingface.co/docs/transformers/model_doc/audio-spectrogram-transformer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25EDD2-8FEC-C514-848B-4C976F81BE6E}"/>
              </a:ext>
            </a:extLst>
          </p:cNvPr>
          <p:cNvSpPr txBox="1"/>
          <p:nvPr/>
        </p:nvSpPr>
        <p:spPr>
          <a:xfrm>
            <a:off x="770484" y="6351131"/>
            <a:ext cx="5241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https://www.tensorflow.org/tutorials/audio/simple_audio?hl=ko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4100" name="Picture 4" descr="png">
            <a:extLst>
              <a:ext uri="{FF2B5EF4-FFF2-40B4-BE49-F238E27FC236}">
                <a16:creationId xmlns:a16="http://schemas.microsoft.com/office/drawing/2014/main" id="{7950CE70-478B-0CE2-828D-2A484A54A9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9"/>
          <a:stretch/>
        </p:blipFill>
        <p:spPr bwMode="auto">
          <a:xfrm>
            <a:off x="776536" y="2574023"/>
            <a:ext cx="5768628" cy="383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142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837185"/>
              </p:ext>
            </p:extLst>
          </p:nvPr>
        </p:nvGraphicFramePr>
        <p:xfrm>
          <a:off x="344487" y="764703"/>
          <a:ext cx="9211022" cy="5516880"/>
        </p:xfrm>
        <a:graphic>
          <a:graphicData uri="http://schemas.openxmlformats.org/drawingml/2006/table">
            <a:tbl>
              <a:tblPr firstRow="1"/>
              <a:tblGrid>
                <a:gridCol w="1261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1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11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275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3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Writer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Version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2023.07.11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0.01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Model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2023.07.12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0.02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강화학습 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2023.07.13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0.03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2023.07.14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0.04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AutoML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2023.07.23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0.05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Deep Learning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2023.07.23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0.06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CNN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245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2023.08.01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0.07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15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2023.08.02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0.08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8451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2023.08.03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0.09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520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2023.08.05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0.10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활용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3325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2023.08.07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0.11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GAN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9427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2023.08.08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0.12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AutoEncoder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839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2023.08.10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0.13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Dense, CNN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746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2023.08.11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0.14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Word Embedding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5058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2023.08.15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0.15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Layout overview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6099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2023.08.17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0.16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강화학습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395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2023.08.19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0.17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Embedding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0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2023.08.21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0.18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 구조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26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163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7219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EinsumDense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Lambda</a:t>
            </a:r>
          </a:p>
          <a:p>
            <a:pPr lvl="1"/>
            <a:r>
              <a:rPr lang="en-US" altLang="ko-KR" sz="1400">
                <a:latin typeface="+mn-ea"/>
              </a:rPr>
              <a:t>Masking</a:t>
            </a:r>
          </a:p>
          <a:p>
            <a:pPr lvl="1"/>
            <a:r>
              <a:rPr lang="en-US" altLang="ko-KR" sz="1400">
                <a:latin typeface="+mn-ea"/>
              </a:rPr>
              <a:t>CategoryEncoding</a:t>
            </a:r>
          </a:p>
          <a:p>
            <a:pPr lvl="1"/>
            <a:r>
              <a:rPr lang="en-US" altLang="ko-KR" sz="1400">
                <a:latin typeface="+mn-ea"/>
              </a:rPr>
              <a:t>Discretization</a:t>
            </a:r>
          </a:p>
          <a:p>
            <a:pPr lvl="1"/>
            <a:r>
              <a:rPr lang="en-US" altLang="ko-KR" sz="1400">
                <a:latin typeface="+mn-ea"/>
              </a:rPr>
              <a:t>Hashing</a:t>
            </a:r>
          </a:p>
          <a:p>
            <a:pPr lvl="1"/>
            <a:r>
              <a:rPr lang="en-US" altLang="ko-KR" sz="1400">
                <a:latin typeface="+mn-ea"/>
              </a:rPr>
              <a:t>CenterCrop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ActivityRegularization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Permute</a:t>
            </a:r>
          </a:p>
          <a:p>
            <a:pPr lvl="1"/>
            <a:r>
              <a:rPr lang="en-US" altLang="ko-KR" sz="1400">
                <a:latin typeface="+mn-ea"/>
              </a:rPr>
              <a:t>RepeatVector</a:t>
            </a:r>
          </a:p>
          <a:p>
            <a:pPr lvl="1"/>
            <a:r>
              <a:rPr lang="en-US" altLang="ko-KR" sz="1400">
                <a:latin typeface="+mn-ea"/>
              </a:rPr>
              <a:t>Wrapper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44438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Audio </a:t>
            </a:r>
            <a:r>
              <a:rPr lang="ko-KR" altLang="en-US" sz="1600">
                <a:latin typeface="+mn-ea"/>
              </a:rPr>
              <a:t>생성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918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WaveNet, 2016</a:t>
            </a:r>
            <a:r>
              <a:rPr lang="ko-KR" altLang="en-US" sz="1600">
                <a:latin typeface="+mn-ea"/>
              </a:rPr>
              <a:t>년 </a:t>
            </a:r>
            <a:r>
              <a:rPr lang="en-US" altLang="ko-KR" sz="1600">
                <a:latin typeface="+mn-ea"/>
              </a:rPr>
              <a:t>(Conv</a:t>
            </a:r>
            <a:r>
              <a:rPr lang="ko-KR" altLang="en-US" sz="1600">
                <a:latin typeface="+mn-ea"/>
              </a:rPr>
              <a:t> 사용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https://www.deepmind.com/blog/high-fidelity-speech-synthesis-with-wavenet</a:t>
            </a:r>
          </a:p>
          <a:p>
            <a:pPr lvl="1"/>
            <a:r>
              <a:rPr lang="ko-KR" altLang="en-US" sz="1400">
                <a:latin typeface="+mn-ea"/>
              </a:rPr>
              <a:t>원시 오디오 파형을 생성하는 심층 생성 모델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초당 </a:t>
            </a:r>
            <a:r>
              <a:rPr lang="en-US" altLang="ko-KR" sz="1400">
                <a:latin typeface="+mn-ea"/>
              </a:rPr>
              <a:t>24,000</a:t>
            </a:r>
            <a:r>
              <a:rPr lang="ko-KR" altLang="en-US" sz="1400">
                <a:latin typeface="+mn-ea"/>
              </a:rPr>
              <a:t>개의 샘플로 파형을 생성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TTS (Text To Speech) </a:t>
            </a:r>
            <a:r>
              <a:rPr lang="ko-KR" altLang="en-US" sz="1400">
                <a:latin typeface="+mn-ea"/>
              </a:rPr>
              <a:t>등에서 사용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WaveRNN, 2018</a:t>
            </a:r>
            <a:r>
              <a:rPr lang="ko-KR" altLang="en-US" sz="1600">
                <a:latin typeface="+mn-ea"/>
              </a:rPr>
              <a:t>년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A03920-5AE3-7E78-9488-645886E5FBF0}"/>
              </a:ext>
            </a:extLst>
          </p:cNvPr>
          <p:cNvSpPr txBox="1"/>
          <p:nvPr/>
        </p:nvSpPr>
        <p:spPr>
          <a:xfrm>
            <a:off x="857942" y="5589240"/>
            <a:ext cx="7134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https://medium.com/@sthanikamsanthosh1994/speech-to-text-generation-wavenet-wavernn-f4434647dc27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F68F4FF5-2BDE-60A9-7CFE-69B05DFCC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2780929"/>
            <a:ext cx="3672408" cy="2708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68175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802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어휘의 </a:t>
            </a:r>
            <a:r>
              <a:rPr lang="en-US" altLang="ko-KR" sz="1600" dirty="0">
                <a:latin typeface="+mn-ea"/>
              </a:rPr>
              <a:t>word</a:t>
            </a:r>
            <a:r>
              <a:rPr lang="ko-KR" altLang="en-US" sz="1600" dirty="0">
                <a:latin typeface="+mn-ea"/>
              </a:rPr>
              <a:t>나 </a:t>
            </a:r>
            <a:r>
              <a:rPr lang="en-US" altLang="ko-KR" sz="1600" dirty="0">
                <a:latin typeface="+mn-ea"/>
              </a:rPr>
              <a:t>phrase</a:t>
            </a:r>
            <a:r>
              <a:rPr lang="ko-KR" altLang="en-US" sz="1600" dirty="0">
                <a:latin typeface="+mn-ea"/>
              </a:rPr>
              <a:t>가 실수의 벡터로 </a:t>
            </a:r>
            <a:r>
              <a:rPr lang="ko-KR" altLang="en-US" sz="1600" dirty="0" err="1">
                <a:latin typeface="+mn-ea"/>
              </a:rPr>
              <a:t>매핑되는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NLP</a:t>
            </a:r>
            <a:r>
              <a:rPr lang="ko-KR" altLang="en-US" sz="1600" dirty="0">
                <a:latin typeface="+mn-ea"/>
              </a:rPr>
              <a:t>에서의 언어 모델링과 특징 학습 기술의 집합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93899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" altLang="ko-KR" sz="1200">
                <a:latin typeface="+mn-ea"/>
              </a:rPr>
              <a:t>NLP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en" altLang="ko-KR" sz="1200">
                <a:latin typeface="+mn-ea"/>
              </a:rPr>
              <a:t>Natural Language Processing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자연어 처리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Corpus: </a:t>
            </a:r>
            <a:r>
              <a:rPr lang="ko-KR" altLang="en-US" sz="1200">
                <a:latin typeface="+mn-ea"/>
              </a:rPr>
              <a:t>말뭉치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Word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Phrase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4623032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3211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Static Embeddings (</a:t>
            </a:r>
            <a:r>
              <a:rPr lang="ko-KR" altLang="en-US" sz="1600" dirty="0">
                <a:latin typeface="+mn-ea"/>
              </a:rPr>
              <a:t>정적 </a:t>
            </a:r>
            <a:r>
              <a:rPr lang="ko-KR" altLang="en-US" sz="1600" dirty="0" err="1">
                <a:latin typeface="+mn-ea"/>
              </a:rPr>
              <a:t>임베딩</a:t>
            </a:r>
            <a:r>
              <a:rPr lang="en-US" altLang="ko-KR" sz="1600" dirty="0" err="1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IT (Information Retrieval,</a:t>
            </a:r>
            <a:r>
              <a:rPr lang="ko-KR" altLang="en-US" sz="1400" dirty="0">
                <a:latin typeface="+mn-ea"/>
              </a:rPr>
              <a:t> 정보 검색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기술을 사용하여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변환</a:t>
            </a:r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OHE (One-Hot Encoding)</a:t>
            </a:r>
          </a:p>
          <a:p>
            <a:pPr lvl="1"/>
            <a:r>
              <a:rPr lang="en-US" altLang="ko-KR" sz="1400" dirty="0">
                <a:latin typeface="+mn-ea"/>
              </a:rPr>
              <a:t>TF-IDF (Term Frequency-Inverse Document Frequency, </a:t>
            </a:r>
            <a:r>
              <a:rPr lang="ko-KR" altLang="en-US" sz="1400" dirty="0">
                <a:latin typeface="+mn-ea"/>
              </a:rPr>
              <a:t>용어 빈도</a:t>
            </a:r>
            <a:r>
              <a:rPr lang="en-US" altLang="ko-KR" sz="1400" dirty="0">
                <a:latin typeface="+mn-ea"/>
              </a:rPr>
              <a:t>-</a:t>
            </a:r>
            <a:r>
              <a:rPr lang="ko-KR" altLang="en-US" sz="1400" dirty="0">
                <a:latin typeface="+mn-ea"/>
              </a:rPr>
              <a:t> 역문서 빈도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LSA (Latent Semantic Analysis, </a:t>
            </a:r>
            <a:r>
              <a:rPr lang="ko-KR" altLang="en-US" sz="1400" dirty="0">
                <a:latin typeface="+mn-ea"/>
              </a:rPr>
              <a:t>잠재 문맥 분석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ko-KR" altLang="en-US" sz="1400" dirty="0">
                <a:latin typeface="+mn-ea"/>
              </a:rPr>
              <a:t>주제 모델링</a:t>
            </a:r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단점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Polysemi(</a:t>
            </a:r>
            <a:r>
              <a:rPr lang="ko-KR" altLang="en-US" sz="1400" dirty="0">
                <a:latin typeface="+mn-ea"/>
              </a:rPr>
              <a:t>중의어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문제를 해결할 수 없다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동적 </a:t>
            </a:r>
            <a:r>
              <a:rPr lang="ko-KR" altLang="en-US" sz="1600" dirty="0" err="1">
                <a:latin typeface="+mn-ea"/>
              </a:rPr>
              <a:t>임베딩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문맥에 따라 단어 </a:t>
            </a:r>
            <a:r>
              <a:rPr lang="ko-KR" altLang="en-US" sz="1400" dirty="0" err="1">
                <a:latin typeface="+mn-ea"/>
              </a:rPr>
              <a:t>임베딩</a:t>
            </a:r>
            <a:endParaRPr lang="en-US" altLang="ko-KR" sz="1400" dirty="0" err="1">
              <a:latin typeface="+mn-ea"/>
            </a:endParaRPr>
          </a:p>
          <a:p>
            <a:pPr lvl="1"/>
            <a:r>
              <a:rPr lang="en-US" altLang="ko-KR" sz="1400" dirty="0" err="1">
                <a:latin typeface="+mn-ea"/>
              </a:rPr>
              <a:t>seq2seq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230832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분산 가설</a:t>
            </a:r>
            <a:endParaRPr lang="en-US" altLang="ko-KR" sz="1200">
              <a:latin typeface="+mn-ea"/>
            </a:endParaRP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유사한 맥락에서 등장하는 단어들은 비슷한 의미를 갖는 경향이 있다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Distributed Representations (</a:t>
            </a:r>
            <a:r>
              <a:rPr lang="ko-KR" altLang="en-US" sz="1200">
                <a:latin typeface="+mn-ea"/>
              </a:rPr>
              <a:t>분산 표현</a:t>
            </a:r>
            <a:r>
              <a:rPr lang="en-US" altLang="ko-KR" sz="1200">
                <a:latin typeface="+mn-ea"/>
              </a:rPr>
              <a:t>)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한 단어의 의미를 문맥상에서 다른 단어와의 관계를 고려하여 포착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14086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80F462E-0E9F-5FA7-65DC-0B6415460D1A}"/>
              </a:ext>
            </a:extLst>
          </p:cNvPr>
          <p:cNvSpPr/>
          <p:nvPr/>
        </p:nvSpPr>
        <p:spPr>
          <a:xfrm>
            <a:off x="1712640" y="550191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Word2Vec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BD345B94-D128-6BC4-170B-C5A4AB1CCCC6}"/>
              </a:ext>
            </a:extLst>
          </p:cNvPr>
          <p:cNvSpPr/>
          <p:nvPr/>
        </p:nvSpPr>
        <p:spPr>
          <a:xfrm>
            <a:off x="7761513" y="76470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RNN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AA7024B-0F24-32EF-79CC-1733D9091020}"/>
              </a:ext>
            </a:extLst>
          </p:cNvPr>
          <p:cNvSpPr/>
          <p:nvPr/>
        </p:nvSpPr>
        <p:spPr>
          <a:xfrm>
            <a:off x="1712640" y="472518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ELMo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B23D43-A482-4D50-67B8-65059E1E3527}"/>
              </a:ext>
            </a:extLst>
          </p:cNvPr>
          <p:cNvSpPr/>
          <p:nvPr/>
        </p:nvSpPr>
        <p:spPr>
          <a:xfrm>
            <a:off x="4953200" y="587727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FastText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E0DCDDA-5205-B418-77B3-586E7B177297}"/>
              </a:ext>
            </a:extLst>
          </p:cNvPr>
          <p:cNvSpPr/>
          <p:nvPr/>
        </p:nvSpPr>
        <p:spPr>
          <a:xfrm>
            <a:off x="7293360" y="550191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GloVe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551F981-30FB-759E-744D-627761AD90FC}"/>
              </a:ext>
            </a:extLst>
          </p:cNvPr>
          <p:cNvSpPr/>
          <p:nvPr/>
        </p:nvSpPr>
        <p:spPr>
          <a:xfrm>
            <a:off x="357486" y="623765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One-Hot Encoding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28F63F9D-E120-A545-0985-4F7D5C655D24}"/>
              </a:ext>
            </a:extLst>
          </p:cNvPr>
          <p:cNvCxnSpPr>
            <a:cxnSpLocks/>
            <a:stCxn id="3" idx="0"/>
            <a:endCxn id="7" idx="2"/>
          </p:cNvCxnSpPr>
          <p:nvPr/>
        </p:nvCxnSpPr>
        <p:spPr>
          <a:xfrm rot="5400000" flipH="1" flipV="1">
            <a:off x="2404273" y="5293551"/>
            <a:ext cx="416734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7A173FE3-2B91-68AD-DA96-F05242659208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3512640" y="5681918"/>
            <a:ext cx="1440560" cy="375354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7E099942-82D2-39B6-76B6-60B26E5BF289}"/>
              </a:ext>
            </a:extLst>
          </p:cNvPr>
          <p:cNvSpPr/>
          <p:nvPr/>
        </p:nvSpPr>
        <p:spPr>
          <a:xfrm>
            <a:off x="4953200" y="508522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Doc2Vec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27" name="꺾인 연결선[E] 26">
            <a:extLst>
              <a:ext uri="{FF2B5EF4-FFF2-40B4-BE49-F238E27FC236}">
                <a16:creationId xmlns:a16="http://schemas.microsoft.com/office/drawing/2014/main" id="{99F4FF37-AFB6-9699-4A99-42F466F50220}"/>
              </a:ext>
            </a:extLst>
          </p:cNvPr>
          <p:cNvCxnSpPr>
            <a:cxnSpLocks/>
            <a:stCxn id="3" idx="3"/>
            <a:endCxn id="26" idx="1"/>
          </p:cNvCxnSpPr>
          <p:nvPr/>
        </p:nvCxnSpPr>
        <p:spPr>
          <a:xfrm flipV="1">
            <a:off x="3512640" y="5265224"/>
            <a:ext cx="1440560" cy="416694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FA0F89D6-47EF-FDDC-FE0F-4FF4EDC36490}"/>
              </a:ext>
            </a:extLst>
          </p:cNvPr>
          <p:cNvSpPr/>
          <p:nvPr/>
        </p:nvSpPr>
        <p:spPr>
          <a:xfrm>
            <a:off x="3080792" y="378904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BERT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FD3C4F44-3723-0746-CC69-F8ED5F208724}"/>
              </a:ext>
            </a:extLst>
          </p:cNvPr>
          <p:cNvSpPr/>
          <p:nvPr/>
        </p:nvSpPr>
        <p:spPr>
          <a:xfrm>
            <a:off x="344488" y="378908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ULMFit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35" name="꺾인 연결선[E] 34">
            <a:extLst>
              <a:ext uri="{FF2B5EF4-FFF2-40B4-BE49-F238E27FC236}">
                <a16:creationId xmlns:a16="http://schemas.microsoft.com/office/drawing/2014/main" id="{1BB8465D-4016-24B5-28B2-5FD5D52A0CA3}"/>
              </a:ext>
            </a:extLst>
          </p:cNvPr>
          <p:cNvCxnSpPr>
            <a:cxnSpLocks/>
            <a:stCxn id="7" idx="0"/>
            <a:endCxn id="33" idx="2"/>
          </p:cNvCxnSpPr>
          <p:nvPr/>
        </p:nvCxnSpPr>
        <p:spPr>
          <a:xfrm rot="5400000" flipH="1" flipV="1">
            <a:off x="3008644" y="3753036"/>
            <a:ext cx="576144" cy="13681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[E] 38">
            <a:extLst>
              <a:ext uri="{FF2B5EF4-FFF2-40B4-BE49-F238E27FC236}">
                <a16:creationId xmlns:a16="http://schemas.microsoft.com/office/drawing/2014/main" id="{3AC31BC4-5034-8541-767B-9A95CFEDD590}"/>
              </a:ext>
            </a:extLst>
          </p:cNvPr>
          <p:cNvCxnSpPr>
            <a:cxnSpLocks/>
            <a:stCxn id="7" idx="0"/>
            <a:endCxn id="34" idx="2"/>
          </p:cNvCxnSpPr>
          <p:nvPr/>
        </p:nvCxnSpPr>
        <p:spPr>
          <a:xfrm rot="16200000" flipV="1">
            <a:off x="1640512" y="3753056"/>
            <a:ext cx="576104" cy="13681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A1388885-92AD-DF6A-8E18-3E378F681220}"/>
              </a:ext>
            </a:extLst>
          </p:cNvPr>
          <p:cNvSpPr/>
          <p:nvPr/>
        </p:nvSpPr>
        <p:spPr>
          <a:xfrm>
            <a:off x="344488" y="283182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GPT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29C8803-3B95-DF5A-F6B5-09F27398065A}"/>
              </a:ext>
            </a:extLst>
          </p:cNvPr>
          <p:cNvCxnSpPr>
            <a:cxnSpLocks/>
            <a:stCxn id="34" idx="0"/>
            <a:endCxn id="42" idx="2"/>
          </p:cNvCxnSpPr>
          <p:nvPr/>
        </p:nvCxnSpPr>
        <p:spPr>
          <a:xfrm rot="5400000" flipH="1" flipV="1">
            <a:off x="945862" y="3490454"/>
            <a:ext cx="597252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91776D04-42D6-EB20-9911-368F0EC6FD08}"/>
              </a:ext>
            </a:extLst>
          </p:cNvPr>
          <p:cNvSpPr/>
          <p:nvPr/>
        </p:nvSpPr>
        <p:spPr>
          <a:xfrm>
            <a:off x="5187339" y="76470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LSTM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47" name="꺾인 연결선[E] 46">
            <a:extLst>
              <a:ext uri="{FF2B5EF4-FFF2-40B4-BE49-F238E27FC236}">
                <a16:creationId xmlns:a16="http://schemas.microsoft.com/office/drawing/2014/main" id="{E27D0214-BB51-1373-95A3-8542371C5CF2}"/>
              </a:ext>
            </a:extLst>
          </p:cNvPr>
          <p:cNvCxnSpPr>
            <a:cxnSpLocks/>
            <a:stCxn id="6" idx="1"/>
            <a:endCxn id="46" idx="3"/>
          </p:cNvCxnSpPr>
          <p:nvPr/>
        </p:nvCxnSpPr>
        <p:spPr>
          <a:xfrm rot="10800000">
            <a:off x="6987339" y="944704"/>
            <a:ext cx="774174" cy="12700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0224EE41-2229-4801-05A0-8763FC120EAC}"/>
              </a:ext>
            </a:extLst>
          </p:cNvPr>
          <p:cNvSpPr/>
          <p:nvPr/>
        </p:nvSpPr>
        <p:spPr>
          <a:xfrm>
            <a:off x="7761845" y="283354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Transfomer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52" name="꺾인 연결선[E] 51">
            <a:extLst>
              <a:ext uri="{FF2B5EF4-FFF2-40B4-BE49-F238E27FC236}">
                <a16:creationId xmlns:a16="http://schemas.microsoft.com/office/drawing/2014/main" id="{B5758CEE-68D4-C1E3-EC5F-CD6ACB49575B}"/>
              </a:ext>
            </a:extLst>
          </p:cNvPr>
          <p:cNvCxnSpPr>
            <a:cxnSpLocks/>
            <a:stCxn id="73" idx="2"/>
            <a:endCxn id="51" idx="0"/>
          </p:cNvCxnSpPr>
          <p:nvPr/>
        </p:nvCxnSpPr>
        <p:spPr>
          <a:xfrm rot="16200000" flipH="1">
            <a:off x="8310003" y="2481701"/>
            <a:ext cx="703353" cy="332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C994A121-7C12-EC09-7C39-13E27BF73261}"/>
              </a:ext>
            </a:extLst>
          </p:cNvPr>
          <p:cNvCxnSpPr>
            <a:cxnSpLocks/>
            <a:stCxn id="51" idx="1"/>
            <a:endCxn id="42" idx="3"/>
          </p:cNvCxnSpPr>
          <p:nvPr/>
        </p:nvCxnSpPr>
        <p:spPr>
          <a:xfrm rot="10800000">
            <a:off x="2144489" y="3011828"/>
            <a:ext cx="5617357" cy="1716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[E] 57">
            <a:extLst>
              <a:ext uri="{FF2B5EF4-FFF2-40B4-BE49-F238E27FC236}">
                <a16:creationId xmlns:a16="http://schemas.microsoft.com/office/drawing/2014/main" id="{4D9FEF4E-4CFF-127B-0651-16F7CF48943A}"/>
              </a:ext>
            </a:extLst>
          </p:cNvPr>
          <p:cNvCxnSpPr>
            <a:cxnSpLocks/>
            <a:stCxn id="51" idx="1"/>
            <a:endCxn id="33" idx="3"/>
          </p:cNvCxnSpPr>
          <p:nvPr/>
        </p:nvCxnSpPr>
        <p:spPr>
          <a:xfrm rot="10800000" flipV="1">
            <a:off x="4880793" y="3013544"/>
            <a:ext cx="2881053" cy="955496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BE1AB1E7-738D-1EA9-25EB-F4E4E74DFB03}"/>
              </a:ext>
            </a:extLst>
          </p:cNvPr>
          <p:cNvSpPr/>
          <p:nvPr/>
        </p:nvSpPr>
        <p:spPr>
          <a:xfrm>
            <a:off x="7761513" y="1770191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seq2seq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BA3B4017-3787-73A0-31E1-A8C132B50BFE}"/>
              </a:ext>
            </a:extLst>
          </p:cNvPr>
          <p:cNvCxnSpPr>
            <a:cxnSpLocks/>
            <a:stCxn id="46" idx="2"/>
            <a:endCxn id="73" idx="0"/>
          </p:cNvCxnSpPr>
          <p:nvPr/>
        </p:nvCxnSpPr>
        <p:spPr>
          <a:xfrm rot="16200000" flipH="1">
            <a:off x="7051683" y="160360"/>
            <a:ext cx="645487" cy="2574174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C0E9F2AC-2C85-ED8B-0435-54AB01ED0D5F}"/>
              </a:ext>
            </a:extLst>
          </p:cNvPr>
          <p:cNvSpPr/>
          <p:nvPr/>
        </p:nvSpPr>
        <p:spPr>
          <a:xfrm>
            <a:off x="5169125" y="1806215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Attention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301A135A-A6E0-3928-3993-EB0F2414A28A}"/>
              </a:ext>
            </a:extLst>
          </p:cNvPr>
          <p:cNvCxnSpPr>
            <a:cxnSpLocks/>
            <a:stCxn id="83" idx="2"/>
            <a:endCxn id="51" idx="0"/>
          </p:cNvCxnSpPr>
          <p:nvPr/>
        </p:nvCxnSpPr>
        <p:spPr>
          <a:xfrm rot="16200000" flipH="1">
            <a:off x="7031821" y="1203519"/>
            <a:ext cx="667329" cy="2592720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66718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OHE (One-Hot Encoding)</a:t>
            </a:r>
          </a:p>
          <a:p>
            <a:pPr lvl="1"/>
            <a:r>
              <a:rPr lang="ko-KR" altLang="en-US" sz="1400" dirty="0">
                <a:latin typeface="+mn-ea"/>
              </a:rPr>
              <a:t>범주형 변수를 숫자형 변수로 변환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Sparse Representation(</a:t>
            </a:r>
            <a:r>
              <a:rPr lang="ko-KR" altLang="en-US" sz="1400" dirty="0">
                <a:latin typeface="+mn-ea"/>
              </a:rPr>
              <a:t>희소 표현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의 </a:t>
            </a:r>
            <a:r>
              <a:rPr lang="en-US" altLang="ko-KR" sz="1400" dirty="0">
                <a:latin typeface="+mn-ea"/>
              </a:rPr>
              <a:t>Sparse vector</a:t>
            </a:r>
            <a:r>
              <a:rPr lang="ko-KR" altLang="en-US" sz="1400" dirty="0">
                <a:latin typeface="+mn-ea"/>
              </a:rPr>
              <a:t>로 변환 </a:t>
            </a:r>
            <a:r>
              <a:rPr lang="en-US" altLang="ko-KR" sz="1400" dirty="0">
                <a:latin typeface="+mn-ea"/>
                <a:sym typeface="Wingdings" pitchFamily="2" charset="2"/>
              </a:rPr>
              <a:t></a:t>
            </a:r>
            <a:r>
              <a:rPr lang="ko-KR" altLang="en-US" sz="1400" dirty="0">
                <a:latin typeface="+mn-ea"/>
                <a:sym typeface="Wingdings" pitchFamily="2" charset="2"/>
              </a:rPr>
              <a:t> </a:t>
            </a:r>
            <a:r>
              <a:rPr lang="en" altLang="ko-KR" sz="1400" dirty="0">
                <a:latin typeface="+mn-ea"/>
                <a:sym typeface="Wingdings" pitchFamily="2" charset="2"/>
              </a:rPr>
              <a:t>Dense Representation</a:t>
            </a:r>
            <a:r>
              <a:rPr lang="ko-KR" altLang="en-US" sz="1400" dirty="0">
                <a:latin typeface="+mn-ea"/>
                <a:sym typeface="Wingdings" pitchFamily="2" charset="2"/>
              </a:rPr>
              <a:t> </a:t>
            </a:r>
            <a:r>
              <a:rPr lang="en-US" altLang="ko-KR" sz="1400" dirty="0">
                <a:latin typeface="+mn-ea"/>
                <a:sym typeface="Wingdings" pitchFamily="2" charset="2"/>
              </a:rPr>
              <a:t>(</a:t>
            </a:r>
            <a:r>
              <a:rPr lang="ko-KR" altLang="en-US" sz="1400" dirty="0">
                <a:latin typeface="+mn-ea"/>
                <a:sym typeface="Wingdings" pitchFamily="2" charset="2"/>
              </a:rPr>
              <a:t>밀집 표현</a:t>
            </a:r>
            <a:r>
              <a:rPr lang="en-US" altLang="ko-KR" sz="1400" dirty="0">
                <a:latin typeface="+mn-ea"/>
                <a:sym typeface="Wingdings" pitchFamily="2" charset="2"/>
              </a:rPr>
              <a:t>)</a:t>
            </a:r>
            <a:endParaRPr lang="en" altLang="ko-KR" sz="1400" dirty="0">
              <a:latin typeface="+mn-ea"/>
              <a:sym typeface="Wingdings" pitchFamily="2" charset="2"/>
            </a:endParaRPr>
          </a:p>
          <a:p>
            <a:pPr lvl="2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[0-9]</a:t>
            </a:r>
            <a:r>
              <a:rPr lang="ko-KR" altLang="en-US" sz="1400" dirty="0">
                <a:latin typeface="+mn-ea"/>
              </a:rPr>
              <a:t>의 값을 가지는 범주형 변수를 </a:t>
            </a:r>
            <a:r>
              <a:rPr lang="en-US" altLang="ko-KR" sz="1400" dirty="0">
                <a:latin typeface="+mn-ea"/>
              </a:rPr>
              <a:t>[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1,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]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vector</a:t>
            </a:r>
            <a:r>
              <a:rPr lang="ko-KR" altLang="en-US" sz="1400" dirty="0">
                <a:latin typeface="+mn-ea"/>
              </a:rPr>
              <a:t>로 변환 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2"/>
            <a:r>
              <a:rPr lang="en-US" altLang="ko-KR" sz="1400" dirty="0">
                <a:latin typeface="+mn-ea"/>
              </a:rPr>
              <a:t>vector</a:t>
            </a:r>
            <a:r>
              <a:rPr lang="ko-KR" altLang="en-US" sz="1400" dirty="0">
                <a:latin typeface="+mn-ea"/>
              </a:rPr>
              <a:t>에서 해당되는 범주가 일치하는 항목만 </a:t>
            </a: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의 값을 가진다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1"/>
            <a:r>
              <a:rPr lang="ko-KR" altLang="en-US" sz="1400" dirty="0">
                <a:latin typeface="+mn-ea"/>
              </a:rPr>
              <a:t>단점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>
                <a:latin typeface="+mn-ea"/>
              </a:rPr>
              <a:t>단어간의 유사도를 계산할 수 없다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026" name="Picture 2" descr="Diagram of one-hot encodings">
            <a:extLst>
              <a:ext uri="{FF2B5EF4-FFF2-40B4-BE49-F238E27FC236}">
                <a16:creationId xmlns:a16="http://schemas.microsoft.com/office/drawing/2014/main" id="{AC3C8532-0894-7ECB-E8F2-272A6F03C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" t="24230" r="6454" b="17414"/>
          <a:stretch/>
        </p:blipFill>
        <p:spPr bwMode="auto">
          <a:xfrm>
            <a:off x="776536" y="3940563"/>
            <a:ext cx="4176464" cy="231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067265-EAE0-8FE5-977D-E44290841FFD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https://www.tensorflow.org/text/guide/word_embeddings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403876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1852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Word2Vec : </a:t>
            </a:r>
            <a:r>
              <a:rPr lang="ko-KR" altLang="en-US" sz="1600" dirty="0">
                <a:latin typeface="+mn-ea"/>
              </a:rPr>
              <a:t>예측 기반 예측 모델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CBOW (Continuous Bag of Words)	: </a:t>
            </a:r>
            <a:r>
              <a:rPr lang="ko-KR" altLang="en-US" sz="1400" dirty="0">
                <a:latin typeface="+mn-ea"/>
              </a:rPr>
              <a:t>주변 단어로 현재 단어 예측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Skip-Gram 			:</a:t>
            </a:r>
            <a:r>
              <a:rPr lang="ko-KR" altLang="en-US" sz="1400" dirty="0">
                <a:latin typeface="+mn-ea"/>
              </a:rPr>
              <a:t> 현재 단어로 주변 단어 예측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SGNS (Skip-Gram with Negative Sampling)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구글 뉴스 </a:t>
            </a:r>
            <a:r>
              <a:rPr lang="en-US" altLang="ko-KR" sz="1400" dirty="0">
                <a:latin typeface="+mn-ea"/>
              </a:rPr>
              <a:t>30</a:t>
            </a:r>
            <a:r>
              <a:rPr lang="ko-KR" altLang="en-US" sz="1400" dirty="0">
                <a:latin typeface="+mn-ea"/>
              </a:rPr>
              <a:t>억개 토큰 기반으로 하는 </a:t>
            </a:r>
            <a:r>
              <a:rPr lang="en-US" altLang="ko-KR" sz="1400" dirty="0">
                <a:latin typeface="+mn-ea"/>
              </a:rPr>
              <a:t>300</a:t>
            </a:r>
            <a:r>
              <a:rPr lang="ko-KR" altLang="en-US" sz="1400" dirty="0">
                <a:latin typeface="+mn-ea"/>
              </a:rPr>
              <a:t>만 단어 벡터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https://drive.google.com/file/d/0B7XkCwpl5KDYNINUTTISS21pQmM/edit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2591A0-30D8-2DD6-55A0-869C720EF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499458"/>
            <a:ext cx="4018104" cy="175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4690E03-97C4-4B04-227A-B7C7D1651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876" y="4390861"/>
            <a:ext cx="4235298" cy="18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F88978-E907-A0ED-3EE9-A6604DFF07A0}"/>
              </a:ext>
            </a:extLst>
          </p:cNvPr>
          <p:cNvSpPr txBox="1"/>
          <p:nvPr/>
        </p:nvSpPr>
        <p:spPr>
          <a:xfrm>
            <a:off x="3296816" y="3810526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ore-KR" sz="1600" b="0" i="0">
                <a:solidFill>
                  <a:srgbClr val="000000"/>
                </a:solidFill>
                <a:effectLst/>
                <a:latin typeface="-apple-system"/>
              </a:rPr>
              <a:t>The fat cat sat on the mat</a:t>
            </a:r>
            <a:endParaRPr lang="ko-KR" altLang="en-US" sz="16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B72874-622C-893C-4D37-079BDFB0D278}"/>
              </a:ext>
            </a:extLst>
          </p:cNvPr>
          <p:cNvSpPr txBox="1"/>
          <p:nvPr/>
        </p:nvSpPr>
        <p:spPr>
          <a:xfrm>
            <a:off x="396280" y="4059077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000000"/>
                </a:solidFill>
                <a:latin typeface="-apple-system"/>
              </a:rPr>
              <a:t>CBOW</a:t>
            </a:r>
            <a:endParaRPr lang="ko-KR" altLang="en-US" sz="14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2C91DB-8564-00D2-F5F3-2F7A72354F73}"/>
              </a:ext>
            </a:extLst>
          </p:cNvPr>
          <p:cNvSpPr txBox="1"/>
          <p:nvPr/>
        </p:nvSpPr>
        <p:spPr>
          <a:xfrm>
            <a:off x="709518" y="6279123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https://wikidocs.net/22660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DA51F-392B-CCBB-8FB1-AAE350740179}"/>
              </a:ext>
            </a:extLst>
          </p:cNvPr>
          <p:cNvSpPr txBox="1"/>
          <p:nvPr/>
        </p:nvSpPr>
        <p:spPr>
          <a:xfrm>
            <a:off x="5529064" y="4059077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000000"/>
                </a:solidFill>
                <a:latin typeface="-apple-system"/>
              </a:rPr>
              <a:t>Skip-Gram</a:t>
            </a:r>
            <a:endParaRPr lang="ko-KR" altLang="en-US" sz="14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4603965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5545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GloVe (Golbal Vectors for word representation, </a:t>
            </a:r>
            <a:r>
              <a:rPr lang="ko-KR" altLang="en-US" sz="1600" dirty="0">
                <a:latin typeface="+mn-ea"/>
              </a:rPr>
              <a:t>단어 표현 전역 벡터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Gigawords 60</a:t>
            </a:r>
            <a:r>
              <a:rPr lang="ko-KR" altLang="en-US" sz="1400" dirty="0">
                <a:latin typeface="+mn-ea"/>
              </a:rPr>
              <a:t>억개 토큰 기반 </a:t>
            </a:r>
            <a:r>
              <a:rPr lang="en-US" altLang="ko-KR" sz="1400" dirty="0">
                <a:latin typeface="+mn-ea"/>
              </a:rPr>
              <a:t>40</a:t>
            </a:r>
            <a:r>
              <a:rPr lang="ko-KR" altLang="en-US" sz="1400" dirty="0">
                <a:latin typeface="+mn-ea"/>
              </a:rPr>
              <a:t>만개 단어 벡터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카운트와 예측 기반 모델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https://nlp.standford.edu/projects/glove/</a:t>
            </a:r>
          </a:p>
          <a:p>
            <a:pPr lvl="1"/>
            <a:r>
              <a:rPr lang="en-US" altLang="ko-KR" sz="1400" dirty="0">
                <a:latin typeface="+mn-ea"/>
              </a:rPr>
              <a:t>OOV </a:t>
            </a:r>
            <a:r>
              <a:rPr lang="ko-KR" altLang="en-US" sz="1400" dirty="0">
                <a:latin typeface="+mn-ea"/>
              </a:rPr>
              <a:t>문제가 있음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600" dirty="0">
                <a:latin typeface="+mn-ea"/>
              </a:rPr>
              <a:t>Window based Co-occurrence Matrix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윈도우 기반 동시 등장 행렬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2"/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개의 단어가 문장에서 동시해 등장하는 횟수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https://wikidocs.net/22885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3074" name="Picture 2" descr="Capture1-1">
            <a:extLst>
              <a:ext uri="{FF2B5EF4-FFF2-40B4-BE49-F238E27FC236}">
                <a16:creationId xmlns:a16="http://schemas.microsoft.com/office/drawing/2014/main" id="{52003F27-975C-D228-650A-D6F05C6A8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764" y="4630492"/>
            <a:ext cx="5727700" cy="113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715C67-43AE-7AED-2F5A-5A111C35F126}"/>
              </a:ext>
            </a:extLst>
          </p:cNvPr>
          <p:cNvSpPr txBox="1"/>
          <p:nvPr/>
        </p:nvSpPr>
        <p:spPr>
          <a:xfrm>
            <a:off x="3401764" y="5919083"/>
            <a:ext cx="46496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https://iq.opengenus.org/glove-and-word2vec/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203422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문자와 부분 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문자 임베딩</a:t>
            </a:r>
            <a:r>
              <a:rPr lang="en-US" altLang="ko-KR" sz="1600" dirty="0">
                <a:latin typeface="+mn-ea"/>
              </a:rPr>
              <a:t>		: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n-gram</a:t>
            </a:r>
            <a:r>
              <a:rPr lang="ko-KR" altLang="en-US" sz="1600" dirty="0">
                <a:latin typeface="+mn-ea"/>
              </a:rPr>
              <a:t>을 단어로 취급해 </a:t>
            </a:r>
            <a:r>
              <a:rPr lang="en-US" altLang="ko-KR" sz="1600" dirty="0">
                <a:latin typeface="+mn-ea"/>
              </a:rPr>
              <a:t>Embedding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59978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문자와 부분 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07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FastText		</a:t>
            </a:r>
            <a:r>
              <a:rPr lang="en-US" altLang="ko-KR" sz="1600">
                <a:latin typeface="+mn-ea"/>
                <a:sym typeface="Wingdings" pitchFamily="2" charset="2"/>
              </a:rPr>
              <a:t> </a:t>
            </a:r>
            <a:r>
              <a:rPr lang="ko-KR" altLang="en-US" sz="1600">
                <a:latin typeface="+mn-ea"/>
                <a:sym typeface="Wingdings" pitchFamily="2" charset="2"/>
              </a:rPr>
              <a:t> </a:t>
            </a:r>
            <a:r>
              <a:rPr lang="en-US" altLang="ko-KR" sz="1600">
                <a:latin typeface="+mn-ea"/>
                <a:sym typeface="Wingdings" pitchFamily="2" charset="2"/>
              </a:rPr>
              <a:t>Word2Vec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https://wikidocs.net/22883</a:t>
            </a:r>
          </a:p>
          <a:p>
            <a:pPr lvl="1"/>
            <a:r>
              <a:rPr lang="ko-KR" altLang="en-US" sz="1400" dirty="0">
                <a:latin typeface="+mn-ea"/>
              </a:rPr>
              <a:t>단어 임베딩 </a:t>
            </a:r>
            <a:r>
              <a:rPr lang="en-US" altLang="ko-KR" sz="1400" dirty="0">
                <a:latin typeface="+mn-ea"/>
              </a:rPr>
              <a:t>+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n-gram </a:t>
            </a:r>
            <a:r>
              <a:rPr lang="ko-KR" altLang="en-US" sz="1400" dirty="0">
                <a:latin typeface="+mn-ea"/>
              </a:rPr>
              <a:t>임베딩 </a:t>
            </a:r>
            <a:r>
              <a:rPr lang="en-US" altLang="ko-KR" sz="1400" dirty="0">
                <a:latin typeface="+mn-ea"/>
              </a:rPr>
              <a:t>(n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=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~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6)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구문의 유사성 추가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GloVe</a:t>
            </a:r>
            <a:r>
              <a:rPr lang="ko-KR" altLang="en-US" sz="1400" dirty="0">
                <a:latin typeface="+mn-ea"/>
              </a:rPr>
              <a:t>의 </a:t>
            </a:r>
            <a:r>
              <a:rPr lang="en-US" altLang="ko-KR" sz="1400" dirty="0">
                <a:latin typeface="+mn-ea"/>
              </a:rPr>
              <a:t>OOP </a:t>
            </a:r>
            <a:r>
              <a:rPr lang="ko-KR" altLang="en-US" sz="1400" dirty="0">
                <a:latin typeface="+mn-ea"/>
              </a:rPr>
              <a:t>문제 해결</a:t>
            </a:r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단어를</a:t>
            </a:r>
            <a:r>
              <a:rPr lang="en-US" altLang="ko-KR" sz="1400" dirty="0">
                <a:latin typeface="+mn-ea"/>
              </a:rPr>
              <a:t> n-gram</a:t>
            </a:r>
            <a:r>
              <a:rPr lang="ko-KR" altLang="en-US" sz="1400" dirty="0">
                <a:latin typeface="+mn-ea"/>
              </a:rPr>
              <a:t>으로 나누어 학습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63733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문장과 문단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73921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문장 또는 문단을 단어로 취급하여 처리 한다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 lvl="1"/>
            <a:r>
              <a:rPr lang="en-US" altLang="ko-KR" sz="1400" dirty="0">
                <a:latin typeface="+mn-ea"/>
              </a:rPr>
              <a:t>https://wikidocs.net/103496</a:t>
            </a:r>
          </a:p>
          <a:p>
            <a:pPr lvl="1"/>
            <a:r>
              <a:rPr lang="ko-KR" altLang="en-US" sz="1400" dirty="0">
                <a:latin typeface="+mn-ea"/>
              </a:rPr>
              <a:t>구성 단어의 단어 벡터를 평균화 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Google Universal Sentence Encoder</a:t>
            </a:r>
          </a:p>
          <a:p>
            <a:pPr lvl="1"/>
            <a:r>
              <a:rPr lang="en-US" altLang="ko-KR" sz="1400">
                <a:latin typeface="+mn-ea"/>
              </a:rPr>
              <a:t>Doc2Vec</a:t>
            </a:r>
          </a:p>
          <a:p>
            <a:pPr lvl="1"/>
            <a:r>
              <a:rPr lang="en-US" altLang="ko-KR" sz="1400">
                <a:latin typeface="+mn-ea"/>
              </a:rPr>
              <a:t>Paragraph2Vec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156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4778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Add</a:t>
            </a:r>
          </a:p>
          <a:p>
            <a:pPr lvl="1"/>
            <a:r>
              <a:rPr lang="en-US" altLang="ko-KR" sz="1400">
                <a:latin typeface="+mn-ea"/>
              </a:rPr>
              <a:t>Subtract</a:t>
            </a:r>
          </a:p>
          <a:p>
            <a:pPr lvl="1"/>
            <a:r>
              <a:rPr lang="en-US" altLang="ko-KR" sz="1400">
                <a:latin typeface="+mn-ea"/>
              </a:rPr>
              <a:t>Multiply</a:t>
            </a:r>
          </a:p>
          <a:p>
            <a:pPr lvl="1"/>
            <a:r>
              <a:rPr lang="en-US" altLang="ko-KR" sz="1400">
                <a:latin typeface="+mn-ea"/>
              </a:rPr>
              <a:t>Maximum</a:t>
            </a:r>
          </a:p>
          <a:p>
            <a:pPr lvl="1"/>
            <a:r>
              <a:rPr lang="en-US" altLang="ko-KR" sz="1400">
                <a:latin typeface="+mn-ea"/>
              </a:rPr>
              <a:t>Minimum</a:t>
            </a:r>
          </a:p>
          <a:p>
            <a:pPr lvl="1"/>
            <a:r>
              <a:rPr lang="en-US" altLang="ko-KR" sz="1400">
                <a:latin typeface="+mn-ea"/>
              </a:rPr>
              <a:t>Average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Concatenate</a:t>
            </a:r>
          </a:p>
          <a:p>
            <a:pPr lvl="1"/>
            <a:r>
              <a:rPr lang="en-US" altLang="ko-KR" sz="1400">
                <a:latin typeface="+mn-ea"/>
              </a:rPr>
              <a:t>Dot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88541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신경망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7050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신경망 임베딩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Item2Vec</a:t>
            </a:r>
          </a:p>
          <a:p>
            <a:pPr lvl="1"/>
            <a:r>
              <a:rPr lang="en-US" altLang="ko-KR" sz="1400" dirty="0">
                <a:latin typeface="+mn-ea"/>
              </a:rPr>
              <a:t>node2vec</a:t>
            </a:r>
          </a:p>
          <a:p>
            <a:pPr lvl="1"/>
            <a:r>
              <a:rPr lang="en-US" altLang="ko-KR" sz="1400">
                <a:latin typeface="+mn-ea"/>
              </a:rPr>
              <a:t>ELMo		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00895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신경망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solidFill>
                  <a:srgbClr val="0070C0"/>
                </a:solidFill>
                <a:latin typeface="+mn-ea"/>
              </a:rPr>
              <a:t>ELMo</a:t>
            </a:r>
            <a:r>
              <a:rPr lang="en-US" altLang="ko-KR" sz="160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(Embeddings from Language Models)</a:t>
            </a:r>
          </a:p>
          <a:p>
            <a:pPr lvl="1"/>
            <a:r>
              <a:rPr lang="ko-KR" altLang="en-US" sz="1400">
                <a:latin typeface="+mn-ea"/>
              </a:rPr>
              <a:t>사전 훈련된 언어 모델</a:t>
            </a:r>
            <a:r>
              <a:rPr lang="en-US" altLang="ko-KR" sz="1400">
                <a:latin typeface="+mn-ea"/>
              </a:rPr>
              <a:t>(biLM, Bidirectinal Language Model)</a:t>
            </a:r>
            <a:r>
              <a:rPr lang="ko-KR" altLang="en-US" sz="1400">
                <a:latin typeface="+mn-ea"/>
              </a:rPr>
              <a:t>을 사용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1BAD482-5596-B7EC-BF81-8C27A2C19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85" y="2116403"/>
            <a:ext cx="43148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D5FAD09-B6E6-B36C-CC8B-10C834B04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056" y="2060848"/>
            <a:ext cx="3923903" cy="42744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70C5C5-D51C-CA9B-1482-F581AC545848}"/>
              </a:ext>
            </a:extLst>
          </p:cNvPr>
          <p:cNvSpPr txBox="1"/>
          <p:nvPr/>
        </p:nvSpPr>
        <p:spPr>
          <a:xfrm>
            <a:off x="390059" y="4581128"/>
            <a:ext cx="2443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https://wikidocs.net/33930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6EA19-7B0A-730D-22DE-5ABB3F1B9FA2}"/>
              </a:ext>
            </a:extLst>
          </p:cNvPr>
          <p:cNvSpPr txBox="1"/>
          <p:nvPr/>
        </p:nvSpPr>
        <p:spPr>
          <a:xfrm>
            <a:off x="5241032" y="6351429"/>
            <a:ext cx="2443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https://wikidocs.net/33930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8554446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언어 모델 기반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4451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언어 모델 기반 </a:t>
            </a:r>
            <a:r>
              <a:rPr lang="ko-KR" altLang="en-US" sz="1600" dirty="0" err="1">
                <a:latin typeface="+mn-ea"/>
              </a:rPr>
              <a:t>임베딩</a:t>
            </a:r>
            <a:r>
              <a:rPr lang="en-US" altLang="ko-KR" sz="1600" dirty="0" err="1">
                <a:latin typeface="+mn-ea"/>
              </a:rPr>
              <a:t>			</a:t>
            </a:r>
            <a:r>
              <a:rPr lang="en-US" altLang="ko-KR" sz="1600" dirty="0" err="1">
                <a:latin typeface="+mn-ea"/>
                <a:sym typeface="Wingdings" pitchFamily="2" charset="2"/>
              </a:rPr>
              <a:t></a:t>
            </a:r>
            <a:r>
              <a:rPr lang="ko-KR" altLang="en-US" sz="1600" dirty="0" err="1">
                <a:latin typeface="+mn-ea"/>
                <a:sym typeface="Wingdings" pitchFamily="2" charset="2"/>
              </a:rPr>
              <a:t> </a:t>
            </a:r>
            <a:r>
              <a:rPr lang="en-US" altLang="ko-KR" sz="1600" dirty="0" err="1">
                <a:latin typeface="+mn-ea"/>
                <a:sym typeface="Wingdings" pitchFamily="2" charset="2"/>
              </a:rPr>
              <a:t>ELMo</a:t>
            </a:r>
            <a:endParaRPr lang="en-US" altLang="ko-KR" sz="1600" dirty="0" err="1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언어 모델은 단어 시퀀스에 대한 확률 분포 이다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ULMFit</a:t>
            </a:r>
          </a:p>
          <a:p>
            <a:pPr lvl="2"/>
            <a:r>
              <a:rPr lang="en-US" altLang="ko-KR" sz="1400">
                <a:latin typeface="+mn-ea"/>
              </a:rPr>
              <a:t>GPT (Generative Pre-trained Transformer) : ULMFit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LSTM</a:t>
            </a:r>
            <a:r>
              <a:rPr lang="ko-KR" altLang="en-US" sz="1400">
                <a:latin typeface="+mn-ea"/>
              </a:rPr>
              <a:t> 대신 표준 </a:t>
            </a:r>
            <a:r>
              <a:rPr lang="en" altLang="ko-KR" sz="1400">
                <a:latin typeface="+mn-ea"/>
              </a:rPr>
              <a:t>Transfomer</a:t>
            </a:r>
            <a:r>
              <a:rPr lang="ko-KR" altLang="en-US" sz="1400">
                <a:latin typeface="+mn-ea"/>
              </a:rPr>
              <a:t>의 디코더 스택을 사용</a:t>
            </a:r>
            <a:endParaRPr lang="en-US" altLang="ko-KR" sz="1400">
              <a:latin typeface="+mn-ea"/>
            </a:endParaRPr>
          </a:p>
          <a:p>
            <a:pPr lvl="3"/>
            <a:r>
              <a:rPr lang="ko-KR" altLang="en-US" sz="1400">
                <a:latin typeface="+mn-ea"/>
              </a:rPr>
              <a:t>단방향만 지원 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BERT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(Bidirectional Encoder Representations for Transformers)</a:t>
            </a:r>
          </a:p>
          <a:p>
            <a:pPr lvl="2"/>
            <a:r>
              <a:rPr lang="en-US" altLang="ko-KR" sz="1400">
                <a:latin typeface="+mn-ea"/>
              </a:rPr>
              <a:t>Transfomer</a:t>
            </a:r>
            <a:r>
              <a:rPr lang="ko-KR" altLang="en-US" sz="1400">
                <a:latin typeface="+mn-ea"/>
              </a:rPr>
              <a:t>의 인코더 스텍을 사용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solidFill>
                  <a:srgbClr val="00B050"/>
                </a:solidFill>
                <a:latin typeface="+mn-ea"/>
              </a:rPr>
              <a:t>입력의 최대 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15%</a:t>
            </a:r>
            <a:r>
              <a:rPr lang="ko-KR" altLang="en-US" sz="1400">
                <a:solidFill>
                  <a:srgbClr val="00B050"/>
                </a:solidFill>
                <a:latin typeface="+mn-ea"/>
              </a:rPr>
              <a:t>를 마스킹해 양방향을 지원</a:t>
            </a:r>
            <a:endParaRPr lang="en-US" altLang="ko-KR" sz="1400">
              <a:solidFill>
                <a:srgbClr val="00B050"/>
              </a:solidFill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단일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다중</a:t>
            </a:r>
            <a:r>
              <a:rPr lang="en-US" altLang="ko-KR" sz="1400">
                <a:latin typeface="+mn-ea"/>
              </a:rPr>
              <a:t>-</a:t>
            </a:r>
            <a:r>
              <a:rPr lang="ko-KR" altLang="en-US" sz="1400">
                <a:latin typeface="+mn-ea"/>
              </a:rPr>
              <a:t>문장 분류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질의 응답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태깅 등 여러가지 지도 학습에 사용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BERT-base</a:t>
            </a:r>
          </a:p>
          <a:p>
            <a:pPr lvl="3"/>
            <a:r>
              <a:rPr lang="en-US" altLang="ko-KR" sz="1400">
                <a:latin typeface="+mn-ea"/>
              </a:rPr>
              <a:t>11</a:t>
            </a:r>
            <a:r>
              <a:rPr lang="ko-KR" altLang="en-US" sz="1400">
                <a:latin typeface="+mn-ea"/>
              </a:rPr>
              <a:t>개의 인코더 계층</a:t>
            </a:r>
            <a:r>
              <a:rPr lang="en-US" altLang="ko-KR" sz="1400">
                <a:latin typeface="+mn-ea"/>
              </a:rPr>
              <a:t>, 768</a:t>
            </a:r>
            <a:r>
              <a:rPr lang="ko-KR" altLang="en-US" sz="1400">
                <a:latin typeface="+mn-ea"/>
              </a:rPr>
              <a:t>개의 은닉 유닛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12</a:t>
            </a:r>
            <a:r>
              <a:rPr lang="ko-KR" altLang="en-US" sz="1400">
                <a:latin typeface="+mn-ea"/>
              </a:rPr>
              <a:t>개의 </a:t>
            </a:r>
            <a:r>
              <a:rPr lang="en-US" altLang="ko-KR" sz="1400">
                <a:latin typeface="+mn-ea"/>
              </a:rPr>
              <a:t>attention </a:t>
            </a:r>
            <a:r>
              <a:rPr lang="ko-KR" altLang="en-US" sz="1400">
                <a:latin typeface="+mn-ea"/>
              </a:rPr>
              <a:t>헤드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억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천만개의 매개 변수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BERT-large</a:t>
            </a:r>
          </a:p>
          <a:p>
            <a:pPr lvl="3"/>
            <a:r>
              <a:rPr lang="en-US" altLang="ko-KR" sz="1400">
                <a:latin typeface="+mn-ea"/>
              </a:rPr>
              <a:t>24</a:t>
            </a:r>
            <a:r>
              <a:rPr lang="ko-KR" altLang="en-US" sz="1400">
                <a:latin typeface="+mn-ea"/>
              </a:rPr>
              <a:t>개의 인코더 계층</a:t>
            </a:r>
            <a:r>
              <a:rPr lang="en-US" altLang="ko-KR" sz="1400">
                <a:latin typeface="+mn-ea"/>
              </a:rPr>
              <a:t>, 1024</a:t>
            </a:r>
            <a:r>
              <a:rPr lang="ko-KR" altLang="en-US" sz="1400">
                <a:latin typeface="+mn-ea"/>
              </a:rPr>
              <a:t>개의 은닉 유닛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16</a:t>
            </a:r>
            <a:r>
              <a:rPr lang="ko-KR" altLang="en-US" sz="1400">
                <a:latin typeface="+mn-ea"/>
              </a:rPr>
              <a:t>개의 </a:t>
            </a:r>
            <a:r>
              <a:rPr lang="en-US" altLang="ko-KR" sz="1400">
                <a:latin typeface="+mn-ea"/>
              </a:rPr>
              <a:t>attention </a:t>
            </a:r>
            <a:r>
              <a:rPr lang="ko-KR" altLang="en-US" sz="1400">
                <a:latin typeface="+mn-ea"/>
              </a:rPr>
              <a:t>헤드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3</a:t>
            </a:r>
            <a:r>
              <a:rPr lang="ko-KR" altLang="en-US" sz="1400">
                <a:latin typeface="+mn-ea"/>
              </a:rPr>
              <a:t>억 </a:t>
            </a:r>
            <a:r>
              <a:rPr lang="en-US" altLang="ko-KR" sz="1400">
                <a:latin typeface="+mn-ea"/>
              </a:rPr>
              <a:t>4</a:t>
            </a:r>
            <a:r>
              <a:rPr lang="ko-KR" altLang="en-US" sz="1400">
                <a:latin typeface="+mn-ea"/>
              </a:rPr>
              <a:t>천만개의 매개 변수</a:t>
            </a:r>
            <a:endParaRPr lang="en-US" altLang="ko-KR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18321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언어 모델 기반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seq2seq			</a:t>
            </a:r>
            <a:r>
              <a:rPr lang="en-US" altLang="ko-KR" sz="1600">
                <a:latin typeface="+mn-ea"/>
                <a:sym typeface="Wingdings" pitchFamily="2" charset="2"/>
              </a:rPr>
              <a:t> RNN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https://wikidocs.net/24996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CE8855-F51B-2E0C-E27B-3FDC72F3E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10" y="2060848"/>
            <a:ext cx="2664296" cy="160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B3626A6-7FC2-2734-0AB0-BFE286C6D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24" y="3861048"/>
            <a:ext cx="7581354" cy="193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83754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언어 모델 기반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4006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Transfomer</a:t>
            </a:r>
          </a:p>
          <a:p>
            <a:pPr lvl="1"/>
            <a:r>
              <a:rPr lang="en-US" altLang="ko-KR" sz="1400">
                <a:latin typeface="+mn-ea"/>
              </a:rPr>
              <a:t>seq2seq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LSTM</a:t>
            </a:r>
            <a:r>
              <a:rPr lang="ko-KR" altLang="en-US" sz="1400">
                <a:latin typeface="+mn-ea"/>
              </a:rPr>
              <a:t>을</a:t>
            </a:r>
            <a:r>
              <a:rPr lang="en-US" altLang="ko-KR" sz="1400">
                <a:latin typeface="+mn-ea"/>
              </a:rPr>
              <a:t> Attention</a:t>
            </a:r>
            <a:r>
              <a:rPr lang="ko-KR" altLang="en-US" sz="1400">
                <a:latin typeface="+mn-ea"/>
              </a:rPr>
              <a:t>으로 대체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Attention: https://wikidocs.net/22893</a:t>
            </a:r>
          </a:p>
          <a:p>
            <a:pPr lvl="2"/>
            <a:r>
              <a:rPr lang="ko-KR" altLang="en-US" sz="1400">
                <a:latin typeface="+mn-ea"/>
              </a:rPr>
              <a:t>디코더에서 출력 단어를 예측하는 매 시점</a:t>
            </a:r>
            <a:r>
              <a:rPr lang="en-US" altLang="ko-KR" sz="1400">
                <a:latin typeface="+mn-ea"/>
              </a:rPr>
              <a:t>(time step)</a:t>
            </a:r>
            <a:r>
              <a:rPr lang="ko-KR" altLang="en-US" sz="1400">
                <a:latin typeface="+mn-ea"/>
              </a:rPr>
              <a:t>마다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인코더에서의 전체 입력 문장을 다시 한 번 참고한다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해당 시점에서 예측해야할 단어와 연관이 있는 입력 단어 부분을 좀 더 집중</a:t>
            </a:r>
            <a:r>
              <a:rPr lang="en-US" altLang="ko-KR" sz="1400">
                <a:latin typeface="+mn-ea"/>
              </a:rPr>
              <a:t>(attention)</a:t>
            </a:r>
            <a:r>
              <a:rPr lang="ko-KR" altLang="en-US" sz="1400">
                <a:latin typeface="+mn-ea"/>
              </a:rPr>
              <a:t>해서 본다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http://www.incodom.kr/Transformer_%EA%B8%B0%EB%B0%98_%EB%AA%A8%EB%8D%B8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36348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193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기타 임베딩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ConceptNet Numberbatch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InferSent				:</a:t>
            </a:r>
            <a:r>
              <a:rPr lang="ko-KR" altLang="en-US" sz="1400">
                <a:latin typeface="+mn-ea"/>
              </a:rPr>
              <a:t> 문장 인코딩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SkipThoughts 			: </a:t>
            </a:r>
            <a:r>
              <a:rPr lang="ko-KR" altLang="en-US" sz="1400">
                <a:latin typeface="+mn-ea"/>
              </a:rPr>
              <a:t>문장 인코딩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 b="1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CoherenceModel</a:t>
            </a:r>
          </a:p>
          <a:p>
            <a:pPr lvl="1"/>
            <a:r>
              <a:rPr lang="en-US" altLang="ko-KR" sz="1400">
                <a:latin typeface="+mn-ea"/>
              </a:rPr>
              <a:t>HdpModel</a:t>
            </a:r>
          </a:p>
          <a:p>
            <a:pPr lvl="1"/>
            <a:r>
              <a:rPr lang="en-US" altLang="ko-KR" sz="1400">
                <a:latin typeface="+mn-ea"/>
              </a:rPr>
              <a:t>LdaModel</a:t>
            </a:r>
          </a:p>
          <a:p>
            <a:pPr lvl="1"/>
            <a:r>
              <a:rPr lang="en-US" altLang="ko-KR" sz="1400">
                <a:latin typeface="+mn-ea"/>
              </a:rPr>
              <a:t>LsiModel</a:t>
            </a:r>
          </a:p>
          <a:p>
            <a:pPr lvl="1"/>
            <a:r>
              <a:rPr lang="en-US" altLang="ko-KR" sz="1400">
                <a:latin typeface="+mn-ea"/>
              </a:rPr>
              <a:t>TfidfModel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41765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기타 임베딩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OkapiBM25Model, LuceneBM25Model, AtireBM25Model</a:t>
            </a:r>
          </a:p>
          <a:p>
            <a:pPr lvl="1"/>
            <a:r>
              <a:rPr lang="en-US" altLang="ko-KR" sz="1400">
                <a:latin typeface="+mn-ea"/>
              </a:rPr>
              <a:t>RpModel</a:t>
            </a:r>
          </a:p>
          <a:p>
            <a:pPr lvl="1"/>
            <a:r>
              <a:rPr lang="en-US" altLang="ko-KR" sz="1400">
                <a:latin typeface="+mn-ea"/>
              </a:rPr>
              <a:t>LogEntropyModel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KeyedVectors</a:t>
            </a:r>
          </a:p>
          <a:p>
            <a:pPr lvl="1"/>
            <a:r>
              <a:rPr lang="en-US" altLang="ko-KR" sz="1400">
                <a:latin typeface="+mn-ea"/>
              </a:rPr>
              <a:t>LdaMulticore</a:t>
            </a:r>
          </a:p>
          <a:p>
            <a:pPr lvl="1"/>
            <a:r>
              <a:rPr lang="en-US" altLang="ko-KR" sz="1400">
                <a:latin typeface="+mn-ea"/>
              </a:rPr>
              <a:t>Phrases</a:t>
            </a:r>
          </a:p>
          <a:p>
            <a:pPr lvl="1"/>
            <a:r>
              <a:rPr lang="en-US" altLang="ko-KR" sz="1400">
                <a:latin typeface="+mn-ea"/>
              </a:rPr>
              <a:t>NormModel</a:t>
            </a:r>
          </a:p>
          <a:p>
            <a:pPr lvl="1"/>
            <a:r>
              <a:rPr lang="en-US" altLang="ko-KR" sz="1400">
                <a:latin typeface="+mn-ea"/>
              </a:rPr>
              <a:t>AuthorTopicModel</a:t>
            </a:r>
          </a:p>
          <a:p>
            <a:pPr lvl="1"/>
            <a:r>
              <a:rPr lang="en-US" altLang="ko-KR" sz="1400">
                <a:latin typeface="+mn-ea"/>
              </a:rPr>
              <a:t>LdaSeqModel</a:t>
            </a:r>
          </a:p>
          <a:p>
            <a:pPr lvl="1"/>
            <a:r>
              <a:rPr lang="en-US" altLang="ko-KR" sz="1400">
                <a:latin typeface="+mn-ea"/>
              </a:rPr>
              <a:t>TranslationMatrix, BackMappingTranslationMatrix</a:t>
            </a:r>
          </a:p>
          <a:p>
            <a:pPr lvl="1"/>
            <a:r>
              <a:rPr lang="en-US" altLang="ko-KR" sz="1400">
                <a:latin typeface="+mn-ea"/>
              </a:rPr>
              <a:t>EnsembleLda</a:t>
            </a:r>
          </a:p>
          <a:p>
            <a:pPr lvl="1"/>
            <a:r>
              <a:rPr lang="en-US" altLang="ko-KR" sz="1400">
                <a:latin typeface="+mn-ea"/>
              </a:rPr>
              <a:t>Nmf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71901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ko-KR" altLang="en-US">
                <a:latin typeface="+mn-ea"/>
              </a:rPr>
              <a:t>비지도학습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868526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ko-KR" altLang="en-US" sz="2400">
                <a:latin typeface="+mn-ea"/>
              </a:rPr>
              <a:t>비지도학습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비지도학습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6653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PCA (Prinicipal Component Analysis, </a:t>
            </a:r>
            <a:r>
              <a:rPr lang="ko-KR" altLang="en-US" sz="1600">
                <a:latin typeface="+mn-ea"/>
              </a:rPr>
              <a:t>주성분분석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SOM (Self-Organized Maps, </a:t>
            </a:r>
            <a:r>
              <a:rPr lang="ko-KR" altLang="en-US" sz="1600">
                <a:latin typeface="+mn-ea"/>
              </a:rPr>
              <a:t>자체 구성 맵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RBM</a:t>
            </a:r>
          </a:p>
          <a:p>
            <a:pPr lvl="1"/>
            <a:r>
              <a:rPr lang="ko-KR" altLang="en-US" sz="1400">
                <a:latin typeface="+mn-ea"/>
              </a:rPr>
              <a:t>이미지 재구성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VAE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(Variation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AutoEncoders, </a:t>
            </a:r>
            <a:r>
              <a:rPr lang="ko-KR" altLang="en-US" sz="1600">
                <a:latin typeface="+mn-ea"/>
              </a:rPr>
              <a:t>가변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015D76E-2D50-59B2-1E27-931EB887A714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41237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RL (Reinforcement Learning)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504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94B4A4E-F271-D73C-02A8-198195F9CE59}"/>
              </a:ext>
            </a:extLst>
          </p:cNvPr>
          <p:cNvSpPr/>
          <p:nvPr/>
        </p:nvSpPr>
        <p:spPr>
          <a:xfrm>
            <a:off x="344487" y="2371514"/>
            <a:ext cx="4680521" cy="3158385"/>
          </a:xfrm>
          <a:prstGeom prst="roundRect">
            <a:avLst>
              <a:gd name="adj" fmla="val 5884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NN (Neural Network)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489364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Parameter </a:t>
            </a:r>
            <a:r>
              <a:rPr lang="ko-KR" altLang="en-US" sz="1200">
                <a:latin typeface="+mn-ea"/>
              </a:rPr>
              <a:t>갯수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edge, node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x * y + 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작업량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Optimizer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Loss Function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Activation Function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Predict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Model </a:t>
            </a:r>
            <a:r>
              <a:rPr lang="ko-KR" altLang="en-US" sz="1200">
                <a:latin typeface="+mn-ea"/>
              </a:rPr>
              <a:t>비교 기준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속도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가중치 크기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x = f’(y)	: </a:t>
            </a:r>
            <a:r>
              <a:rPr lang="ko-KR" altLang="en-US" sz="1200">
                <a:latin typeface="+mn-ea"/>
              </a:rPr>
              <a:t>전치 함수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역행렬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장점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Loss Function</a:t>
            </a:r>
            <a:r>
              <a:rPr lang="ko-KR" altLang="en-US" sz="1200">
                <a:latin typeface="+mn-ea"/>
              </a:rPr>
              <a:t>을 사용하여 학습이 가능함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단점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분류시 위상 정보를 활용하지 못함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0736480-1760-528C-6C17-8AEB379BD82A}"/>
              </a:ext>
            </a:extLst>
          </p:cNvPr>
          <p:cNvSpPr>
            <a:spLocks noChangeAspect="1"/>
          </p:cNvSpPr>
          <p:nvPr/>
        </p:nvSpPr>
        <p:spPr>
          <a:xfrm>
            <a:off x="1021907" y="2641879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5A59777-4571-F6B9-E553-50FD10BB9865}"/>
              </a:ext>
            </a:extLst>
          </p:cNvPr>
          <p:cNvSpPr>
            <a:spLocks noChangeAspect="1"/>
          </p:cNvSpPr>
          <p:nvPr/>
        </p:nvSpPr>
        <p:spPr>
          <a:xfrm>
            <a:off x="1021907" y="3135627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B1B6899-0648-28DD-971A-D70FC2DE87C3}"/>
              </a:ext>
            </a:extLst>
          </p:cNvPr>
          <p:cNvSpPr>
            <a:spLocks noChangeAspect="1"/>
          </p:cNvSpPr>
          <p:nvPr/>
        </p:nvSpPr>
        <p:spPr>
          <a:xfrm>
            <a:off x="1021907" y="3629375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24443D7-55E9-1C29-B4F1-1B85C3096EC2}"/>
              </a:ext>
            </a:extLst>
          </p:cNvPr>
          <p:cNvSpPr>
            <a:spLocks noChangeAspect="1"/>
          </p:cNvSpPr>
          <p:nvPr/>
        </p:nvSpPr>
        <p:spPr>
          <a:xfrm>
            <a:off x="4108419" y="3103734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66A55C2-C161-71F2-7374-7DD3F87B34B1}"/>
              </a:ext>
            </a:extLst>
          </p:cNvPr>
          <p:cNvSpPr>
            <a:spLocks noChangeAspect="1"/>
          </p:cNvSpPr>
          <p:nvPr/>
        </p:nvSpPr>
        <p:spPr>
          <a:xfrm>
            <a:off x="4108419" y="4112816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F0F2536-398A-6221-2D81-48E0F1F59C05}"/>
              </a:ext>
            </a:extLst>
          </p:cNvPr>
          <p:cNvSpPr>
            <a:spLocks noChangeAspect="1"/>
          </p:cNvSpPr>
          <p:nvPr/>
        </p:nvSpPr>
        <p:spPr>
          <a:xfrm>
            <a:off x="1021907" y="4123123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B3864E2-AB49-9953-41A0-D6657A373775}"/>
              </a:ext>
            </a:extLst>
          </p:cNvPr>
          <p:cNvSpPr>
            <a:spLocks noChangeAspect="1"/>
          </p:cNvSpPr>
          <p:nvPr/>
        </p:nvSpPr>
        <p:spPr>
          <a:xfrm>
            <a:off x="1021907" y="4616872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FE6AF3F-6A23-7279-0101-CB5AEAFD0700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1201907" y="3193734"/>
            <a:ext cx="2906512" cy="31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2006512-24D9-E56F-7B77-FEB181142E14}"/>
              </a:ext>
            </a:extLst>
          </p:cNvPr>
          <p:cNvCxnSpPr>
            <a:cxnSpLocks/>
            <a:stCxn id="14" idx="7"/>
            <a:endCxn id="11" idx="2"/>
          </p:cNvCxnSpPr>
          <p:nvPr/>
        </p:nvCxnSpPr>
        <p:spPr>
          <a:xfrm flipV="1">
            <a:off x="1175547" y="3193734"/>
            <a:ext cx="2932872" cy="144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150C303-F930-041B-D443-CC3C98C7A2D2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1201907" y="3193734"/>
            <a:ext cx="2906512" cy="525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883243D-7F2A-9F58-D506-77F2E106DB56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>
          <a:xfrm flipV="1">
            <a:off x="1201907" y="3193734"/>
            <a:ext cx="2906512" cy="1019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76F0B90-D12B-A0FC-B24E-A40686D74008}"/>
              </a:ext>
            </a:extLst>
          </p:cNvPr>
          <p:cNvCxnSpPr>
            <a:cxnSpLocks/>
            <a:stCxn id="7" idx="5"/>
            <a:endCxn id="12" idx="1"/>
          </p:cNvCxnSpPr>
          <p:nvPr/>
        </p:nvCxnSpPr>
        <p:spPr>
          <a:xfrm>
            <a:off x="1175547" y="2795519"/>
            <a:ext cx="2959232" cy="1343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A3826C4-9CAA-9898-92C3-295A621D8490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1201907" y="3719375"/>
            <a:ext cx="2906512" cy="483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C3A80AD-81EF-ADAE-6C7A-BADADF4B3E80}"/>
              </a:ext>
            </a:extLst>
          </p:cNvPr>
          <p:cNvCxnSpPr>
            <a:cxnSpLocks/>
            <a:stCxn id="8" idx="6"/>
            <a:endCxn id="12" idx="1"/>
          </p:cNvCxnSpPr>
          <p:nvPr/>
        </p:nvCxnSpPr>
        <p:spPr>
          <a:xfrm>
            <a:off x="1201907" y="3225627"/>
            <a:ext cx="2932872" cy="913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5D3AF27-9F48-9F97-2C1F-CFADB66C2269}"/>
              </a:ext>
            </a:extLst>
          </p:cNvPr>
          <p:cNvCxnSpPr>
            <a:cxnSpLocks/>
            <a:stCxn id="13" idx="6"/>
            <a:endCxn id="12" idx="2"/>
          </p:cNvCxnSpPr>
          <p:nvPr/>
        </p:nvCxnSpPr>
        <p:spPr>
          <a:xfrm flipV="1">
            <a:off x="1201907" y="4202816"/>
            <a:ext cx="2906512" cy="10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5AA4B42-ED91-8273-8162-3C7885415874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1201907" y="2731879"/>
            <a:ext cx="2906512" cy="461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1B4D8B3-8B13-0D90-AB17-4166C9FDC422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>
          <a:xfrm flipV="1">
            <a:off x="1201907" y="4202816"/>
            <a:ext cx="2906512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내용 개체 틀 4">
            <a:extLst>
              <a:ext uri="{FF2B5EF4-FFF2-40B4-BE49-F238E27FC236}">
                <a16:creationId xmlns:a16="http://schemas.microsoft.com/office/drawing/2014/main" id="{6D9E4FA6-7613-5FDF-756E-5AEA24646F01}"/>
              </a:ext>
            </a:extLst>
          </p:cNvPr>
          <p:cNvSpPr txBox="1">
            <a:spLocks/>
          </p:cNvSpPr>
          <p:nvPr/>
        </p:nvSpPr>
        <p:spPr>
          <a:xfrm>
            <a:off x="2169512" y="2761585"/>
            <a:ext cx="83927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edge</a:t>
            </a:r>
          </a:p>
        </p:txBody>
      </p:sp>
      <p:sp>
        <p:nvSpPr>
          <p:cNvPr id="52" name="내용 개체 틀 4">
            <a:extLst>
              <a:ext uri="{FF2B5EF4-FFF2-40B4-BE49-F238E27FC236}">
                <a16:creationId xmlns:a16="http://schemas.microsoft.com/office/drawing/2014/main" id="{D8425BC6-50B9-3E4E-6371-4C27BAF5B089}"/>
              </a:ext>
            </a:extLst>
          </p:cNvPr>
          <p:cNvSpPr txBox="1">
            <a:spLocks/>
          </p:cNvSpPr>
          <p:nvPr/>
        </p:nvSpPr>
        <p:spPr>
          <a:xfrm>
            <a:off x="3816699" y="2780928"/>
            <a:ext cx="84826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node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54105ED-EF8E-9493-C77D-501990B880C7}"/>
              </a:ext>
            </a:extLst>
          </p:cNvPr>
          <p:cNvSpPr/>
          <p:nvPr/>
        </p:nvSpPr>
        <p:spPr>
          <a:xfrm>
            <a:off x="852906" y="2492896"/>
            <a:ext cx="540000" cy="252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8CB659F-9B70-9170-FDBB-D0440ED4D7CD}"/>
              </a:ext>
            </a:extLst>
          </p:cNvPr>
          <p:cNvSpPr/>
          <p:nvPr/>
        </p:nvSpPr>
        <p:spPr>
          <a:xfrm>
            <a:off x="3919351" y="2492896"/>
            <a:ext cx="540000" cy="252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내용 개체 틀 4">
            <a:extLst>
              <a:ext uri="{FF2B5EF4-FFF2-40B4-BE49-F238E27FC236}">
                <a16:creationId xmlns:a16="http://schemas.microsoft.com/office/drawing/2014/main" id="{EB8D3A77-35A6-F184-0261-ADE8F1467AA1}"/>
              </a:ext>
            </a:extLst>
          </p:cNvPr>
          <p:cNvSpPr txBox="1">
            <a:spLocks/>
          </p:cNvSpPr>
          <p:nvPr/>
        </p:nvSpPr>
        <p:spPr>
          <a:xfrm>
            <a:off x="718529" y="5005658"/>
            <a:ext cx="764985" cy="5663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input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x</a:t>
            </a:r>
          </a:p>
        </p:txBody>
      </p:sp>
      <p:sp>
        <p:nvSpPr>
          <p:cNvPr id="56" name="내용 개체 틀 4">
            <a:extLst>
              <a:ext uri="{FF2B5EF4-FFF2-40B4-BE49-F238E27FC236}">
                <a16:creationId xmlns:a16="http://schemas.microsoft.com/office/drawing/2014/main" id="{220D9043-CF5C-5A8C-FB52-4C82E8712242}"/>
              </a:ext>
            </a:extLst>
          </p:cNvPr>
          <p:cNvSpPr txBox="1">
            <a:spLocks/>
          </p:cNvSpPr>
          <p:nvPr/>
        </p:nvSpPr>
        <p:spPr>
          <a:xfrm>
            <a:off x="3744691" y="5005658"/>
            <a:ext cx="848269" cy="5663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output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y</a:t>
            </a: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DF37D898-699D-D89C-660D-211CDC5A2EBB}"/>
              </a:ext>
            </a:extLst>
          </p:cNvPr>
          <p:cNvSpPr/>
          <p:nvPr/>
        </p:nvSpPr>
        <p:spPr>
          <a:xfrm>
            <a:off x="848544" y="1628800"/>
            <a:ext cx="3600000" cy="612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rgbClr val="0070C0"/>
                </a:solidFill>
              </a:rPr>
              <a:t>Activation Function : f()</a:t>
            </a:r>
            <a:endParaRPr lang="ko-KR" altLang="en-US" sz="1400">
              <a:solidFill>
                <a:srgbClr val="0070C0"/>
              </a:solidFill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CD318511-4B79-34EB-143E-EE543FDF6453}"/>
              </a:ext>
            </a:extLst>
          </p:cNvPr>
          <p:cNvSpPr/>
          <p:nvPr/>
        </p:nvSpPr>
        <p:spPr>
          <a:xfrm flipH="1">
            <a:off x="2504728" y="5556733"/>
            <a:ext cx="1943816" cy="612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rgbClr val="0070C0"/>
                </a:solidFill>
              </a:rPr>
              <a:t>Optimizer</a:t>
            </a:r>
            <a:endParaRPr lang="ko-KR" altLang="en-US" sz="1050">
              <a:solidFill>
                <a:srgbClr val="0070C0"/>
              </a:solidFill>
            </a:endParaRPr>
          </a:p>
        </p:txBody>
      </p:sp>
      <p:sp>
        <p:nvSpPr>
          <p:cNvPr id="59" name="내용 개체 틀 4">
            <a:extLst>
              <a:ext uri="{FF2B5EF4-FFF2-40B4-BE49-F238E27FC236}">
                <a16:creationId xmlns:a16="http://schemas.microsoft.com/office/drawing/2014/main" id="{371FF42D-99DE-94CB-6756-01E51458213B}"/>
              </a:ext>
            </a:extLst>
          </p:cNvPr>
          <p:cNvSpPr txBox="1">
            <a:spLocks/>
          </p:cNvSpPr>
          <p:nvPr/>
        </p:nvSpPr>
        <p:spPr>
          <a:xfrm>
            <a:off x="848544" y="5628037"/>
            <a:ext cx="1656184" cy="4985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200" dirty="0">
                <a:latin typeface="+mn-ea"/>
              </a:rPr>
              <a:t>node, edge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200" dirty="0">
                <a:latin typeface="+mn-ea"/>
              </a:rPr>
              <a:t>Back Propagation</a:t>
            </a:r>
          </a:p>
        </p:txBody>
      </p:sp>
      <p:sp>
        <p:nvSpPr>
          <p:cNvPr id="60" name="내용 개체 틀 4">
            <a:extLst>
              <a:ext uri="{FF2B5EF4-FFF2-40B4-BE49-F238E27FC236}">
                <a16:creationId xmlns:a16="http://schemas.microsoft.com/office/drawing/2014/main" id="{AD019FA4-403C-42C2-9AD0-2F26B00A5EEA}"/>
              </a:ext>
            </a:extLst>
          </p:cNvPr>
          <p:cNvSpPr txBox="1">
            <a:spLocks/>
          </p:cNvSpPr>
          <p:nvPr/>
        </p:nvSpPr>
        <p:spPr>
          <a:xfrm>
            <a:off x="3512840" y="6211992"/>
            <a:ext cx="1584176" cy="5293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 b="1">
                <a:solidFill>
                  <a:srgbClr val="0070C0"/>
                </a:solidFill>
                <a:latin typeface="+mn-ea"/>
              </a:rPr>
              <a:t>Loss Function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200">
                <a:latin typeface="+mn-ea"/>
              </a:rPr>
              <a:t>훈련 평가</a:t>
            </a:r>
            <a:endParaRPr lang="en-US" altLang="ko-KR" sz="1200">
              <a:latin typeface="+mn-ea"/>
            </a:endParaRPr>
          </a:p>
        </p:txBody>
      </p:sp>
      <p:sp>
        <p:nvSpPr>
          <p:cNvPr id="61" name="내용 개체 틀 4">
            <a:extLst>
              <a:ext uri="{FF2B5EF4-FFF2-40B4-BE49-F238E27FC236}">
                <a16:creationId xmlns:a16="http://schemas.microsoft.com/office/drawing/2014/main" id="{26CD0F2C-C822-27E8-9905-08CB2C779202}"/>
              </a:ext>
            </a:extLst>
          </p:cNvPr>
          <p:cNvSpPr txBox="1">
            <a:spLocks/>
          </p:cNvSpPr>
          <p:nvPr/>
        </p:nvSpPr>
        <p:spPr>
          <a:xfrm>
            <a:off x="5025008" y="3677511"/>
            <a:ext cx="1584176" cy="5293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Metrics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200" dirty="0">
                <a:latin typeface="+mn-ea"/>
              </a:rPr>
              <a:t>모델 평가</a:t>
            </a:r>
            <a:endParaRPr lang="en-US" altLang="ko-KR" sz="1200" dirty="0">
              <a:latin typeface="+mn-ea"/>
            </a:endParaRPr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6EF6F04B-F1BE-655D-7AE6-0F359D05D4C0}"/>
              </a:ext>
            </a:extLst>
          </p:cNvPr>
          <p:cNvSpPr/>
          <p:nvPr/>
        </p:nvSpPr>
        <p:spPr>
          <a:xfrm>
            <a:off x="4736976" y="5484344"/>
            <a:ext cx="1584177" cy="1113008"/>
          </a:xfrm>
          <a:custGeom>
            <a:avLst/>
            <a:gdLst>
              <a:gd name="connsiteX0" fmla="*/ 0 w 1846217"/>
              <a:gd name="connsiteY0" fmla="*/ 0 h 1759160"/>
              <a:gd name="connsiteX1" fmla="*/ 975360 w 1846217"/>
              <a:gd name="connsiteY1" fmla="*/ 1759131 h 1759160"/>
              <a:gd name="connsiteX2" fmla="*/ 1846217 w 1846217"/>
              <a:gd name="connsiteY2" fmla="*/ 34834 h 175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6217" h="1759160">
                <a:moveTo>
                  <a:pt x="0" y="0"/>
                </a:moveTo>
                <a:cubicBezTo>
                  <a:pt x="333828" y="876662"/>
                  <a:pt x="667657" y="1753325"/>
                  <a:pt x="975360" y="1759131"/>
                </a:cubicBezTo>
                <a:cubicBezTo>
                  <a:pt x="1283063" y="1764937"/>
                  <a:pt x="1564640" y="899885"/>
                  <a:pt x="1846217" y="34834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A7D3B70-7F09-A29A-7707-82E223C8C20D}"/>
              </a:ext>
            </a:extLst>
          </p:cNvPr>
          <p:cNvCxnSpPr>
            <a:cxnSpLocks/>
          </p:cNvCxnSpPr>
          <p:nvPr/>
        </p:nvCxnSpPr>
        <p:spPr>
          <a:xfrm flipH="1">
            <a:off x="5677363" y="5851145"/>
            <a:ext cx="580490" cy="84434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내용 개체 틀 4">
            <a:extLst>
              <a:ext uri="{FF2B5EF4-FFF2-40B4-BE49-F238E27FC236}">
                <a16:creationId xmlns:a16="http://schemas.microsoft.com/office/drawing/2014/main" id="{F5E436E3-26D5-D662-D3E8-5CACF107A2EE}"/>
              </a:ext>
            </a:extLst>
          </p:cNvPr>
          <p:cNvSpPr txBox="1">
            <a:spLocks/>
          </p:cNvSpPr>
          <p:nvPr/>
        </p:nvSpPr>
        <p:spPr>
          <a:xfrm>
            <a:off x="6033120" y="6001543"/>
            <a:ext cx="1008013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Optimizer</a:t>
            </a:r>
          </a:p>
        </p:txBody>
      </p:sp>
      <p:sp>
        <p:nvSpPr>
          <p:cNvPr id="70" name="내용 개체 틀 4">
            <a:extLst>
              <a:ext uri="{FF2B5EF4-FFF2-40B4-BE49-F238E27FC236}">
                <a16:creationId xmlns:a16="http://schemas.microsoft.com/office/drawing/2014/main" id="{981722DC-3C2B-893D-9763-90B7CE5F06BD}"/>
              </a:ext>
            </a:extLst>
          </p:cNvPr>
          <p:cNvSpPr txBox="1">
            <a:spLocks/>
          </p:cNvSpPr>
          <p:nvPr/>
        </p:nvSpPr>
        <p:spPr>
          <a:xfrm>
            <a:off x="5502138" y="5297147"/>
            <a:ext cx="185678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Loss Function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5D3A67A-867E-E692-4BB1-D34D0F606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25" y="4843684"/>
            <a:ext cx="2166266" cy="5295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728F18-916C-2018-5FA2-2F7240822FC3}"/>
              </a:ext>
            </a:extLst>
          </p:cNvPr>
          <p:cNvSpPr txBox="1"/>
          <p:nvPr/>
        </p:nvSpPr>
        <p:spPr>
          <a:xfrm>
            <a:off x="1381489" y="5340053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02702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RL (Reinforcement Learning, </a:t>
            </a:r>
            <a:r>
              <a:rPr lang="ko-KR" altLang="en-US" sz="1600" dirty="0">
                <a:latin typeface="+mn-ea"/>
              </a:rPr>
              <a:t>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8158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Environment Model (</a:t>
            </a:r>
            <a:r>
              <a:rPr lang="ko-KR" altLang="en-US" sz="1600">
                <a:latin typeface="+mn-ea"/>
              </a:rPr>
              <a:t>환경 모델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Agent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State (</a:t>
            </a:r>
            <a:r>
              <a:rPr lang="ko-KR" altLang="en-US" sz="1600">
                <a:latin typeface="+mn-ea"/>
              </a:rPr>
              <a:t>상태</a:t>
            </a:r>
            <a:r>
              <a:rPr lang="en-US" altLang="ko-KR" sz="1600">
                <a:latin typeface="+mn-ea"/>
              </a:rPr>
              <a:t>)				: S</a:t>
            </a:r>
            <a:r>
              <a:rPr lang="en-US" altLang="ko-KR" sz="1600" baseline="-25000">
                <a:latin typeface="+mn-ea"/>
              </a:rPr>
              <a:t>t</a:t>
            </a:r>
          </a:p>
          <a:p>
            <a:r>
              <a:rPr lang="en-US" altLang="ko-KR" sz="1600">
                <a:latin typeface="+mn-ea"/>
              </a:rPr>
              <a:t>Action (</a:t>
            </a:r>
            <a:r>
              <a:rPr lang="ko-KR" altLang="en-US" sz="1600">
                <a:latin typeface="+mn-ea"/>
              </a:rPr>
              <a:t>행동</a:t>
            </a:r>
            <a:r>
              <a:rPr lang="en-US" altLang="ko-KR" sz="1600">
                <a:latin typeface="+mn-ea"/>
              </a:rPr>
              <a:t>)				: A</a:t>
            </a:r>
            <a:r>
              <a:rPr lang="en-US" altLang="ko-KR" sz="1600" baseline="-25000">
                <a:latin typeface="+mn-ea"/>
              </a:rPr>
              <a:t>t</a:t>
            </a:r>
          </a:p>
          <a:p>
            <a:r>
              <a:rPr lang="en-US" altLang="ko-KR" sz="1600">
                <a:latin typeface="+mn-ea"/>
              </a:rPr>
              <a:t>Reward (</a:t>
            </a:r>
            <a:r>
              <a:rPr lang="ko-KR" altLang="en-US" sz="1600">
                <a:latin typeface="+mn-ea"/>
              </a:rPr>
              <a:t>보상</a:t>
            </a:r>
            <a:r>
              <a:rPr lang="en-US" altLang="ko-KR" sz="1600">
                <a:latin typeface="+mn-ea"/>
              </a:rPr>
              <a:t>)				: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R(S</a:t>
            </a:r>
            <a:r>
              <a:rPr lang="en-US" altLang="ko-KR" sz="1600" baseline="-25000">
                <a:latin typeface="+mn-ea"/>
              </a:rPr>
              <a:t>t</a:t>
            </a:r>
            <a:r>
              <a:rPr lang="en-US" altLang="ko-KR" sz="1600">
                <a:latin typeface="+mn-ea"/>
              </a:rPr>
              <a:t>, A</a:t>
            </a:r>
            <a:r>
              <a:rPr lang="en-US" altLang="ko-KR" sz="1600" baseline="-25000">
                <a:latin typeface="+mn-ea"/>
              </a:rPr>
              <a:t>t</a:t>
            </a:r>
            <a:r>
              <a:rPr lang="en-US" altLang="ko-KR" sz="1600">
                <a:latin typeface="+mn-ea"/>
              </a:rPr>
              <a:t>, S</a:t>
            </a:r>
            <a:r>
              <a:rPr lang="en-US" altLang="ko-KR" sz="1600" baseline="-25000">
                <a:latin typeface="+mn-ea"/>
              </a:rPr>
              <a:t>t+1</a:t>
            </a:r>
            <a:r>
              <a:rPr lang="en-US" altLang="ko-KR" sz="1600">
                <a:latin typeface="+mn-ea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8F6025-4E51-6EBB-9A04-0010C19E3EC8}"/>
              </a:ext>
            </a:extLst>
          </p:cNvPr>
          <p:cNvSpPr txBox="1"/>
          <p:nvPr/>
        </p:nvSpPr>
        <p:spPr>
          <a:xfrm>
            <a:off x="524507" y="4964301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https://brunch.co.kr/@namujini/22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F964B3-BE2C-8641-1E6B-00DD38D72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88" y="3228658"/>
            <a:ext cx="4401095" cy="17356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44D2A1-1C14-08DE-7A29-FC4EB8123A5B}"/>
              </a:ext>
            </a:extLst>
          </p:cNvPr>
          <p:cNvSpPr txBox="1"/>
          <p:nvPr/>
        </p:nvSpPr>
        <p:spPr>
          <a:xfrm>
            <a:off x="6969125" y="1412776"/>
            <a:ext cx="2592388" cy="73866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AGI (Artificial General Intelligence, </a:t>
            </a:r>
            <a:r>
              <a:rPr lang="ko-KR" altLang="en-US" sz="1400">
                <a:latin typeface="+mn-ea"/>
              </a:rPr>
              <a:t>인공 일반 지능</a:t>
            </a:r>
            <a:r>
              <a:rPr lang="en-US" altLang="ko-KR" sz="140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C9D6631-06CA-5354-C9E0-3BB441934E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24" r="34008" b="12820"/>
          <a:stretch/>
        </p:blipFill>
        <p:spPr bwMode="auto">
          <a:xfrm>
            <a:off x="4976232" y="3239604"/>
            <a:ext cx="4664968" cy="218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00010E-63A9-A5E3-5445-6FC7C5D0D7D1}"/>
              </a:ext>
            </a:extLst>
          </p:cNvPr>
          <p:cNvSpPr txBox="1"/>
          <p:nvPr/>
        </p:nvSpPr>
        <p:spPr>
          <a:xfrm>
            <a:off x="4953000" y="5589240"/>
            <a:ext cx="468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https://rnd.gmdsa.org/chatgpt-series-2/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278824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RL (Reinforcement Learning, </a:t>
            </a:r>
            <a:r>
              <a:rPr lang="ko-KR" altLang="en-US" sz="1600" dirty="0">
                <a:latin typeface="+mn-ea"/>
              </a:rPr>
              <a:t>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8" y="1412776"/>
                <a:ext cx="7056784" cy="33301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>
                    <a:latin typeface="+mn-ea"/>
                  </a:rPr>
                  <a:t>Policy (</a:t>
                </a:r>
                <a:r>
                  <a:rPr lang="ko-KR" altLang="en-US" sz="1600">
                    <a:latin typeface="+mn-ea"/>
                  </a:rPr>
                  <a:t>정책</a:t>
                </a:r>
                <a:r>
                  <a:rPr lang="en-US" altLang="ko-KR" sz="1600">
                    <a:latin typeface="+mn-ea"/>
                  </a:rPr>
                  <a:t>)				: 𝜋(S) </a:t>
                </a:r>
                <a:r>
                  <a:rPr lang="en-US" altLang="ko-KR" sz="1600">
                    <a:latin typeface="+mn-ea"/>
                    <a:sym typeface="Wingdings" pitchFamily="2" charset="2"/>
                  </a:rPr>
                  <a:t> A</a:t>
                </a:r>
                <a:endParaRPr lang="en-US" altLang="ko-KR" sz="16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  <a:p>
                <a:r>
                  <a:rPr lang="en-US" altLang="ko-KR" sz="1600">
                    <a:latin typeface="+mn-ea"/>
                  </a:rPr>
                  <a:t>Return 				: G</a:t>
                </a:r>
                <a:r>
                  <a:rPr lang="en-US" altLang="ko-KR" sz="1600" baseline="-25000">
                    <a:latin typeface="+mn-ea"/>
                  </a:rPr>
                  <a:t>t</a:t>
                </a:r>
              </a:p>
              <a:p>
                <a:pPr lvl="1"/>
                <a:r>
                  <a:rPr lang="ko-KR" altLang="en-US" sz="1400">
                    <a:latin typeface="+mn-ea"/>
                  </a:rPr>
                  <a:t>향후 가능한 모든 보상의 할인 총합</a:t>
                </a:r>
                <a:r>
                  <a:rPr lang="en-US" altLang="ko-KR" sz="1400">
                    <a:latin typeface="+mn-ea"/>
                  </a:rPr>
                  <a:t> (</a:t>
                </a:r>
                <a:r>
                  <a:rPr lang="ko-KR" altLang="en-US" sz="1400">
                    <a:latin typeface="+mn-ea"/>
                  </a:rPr>
                  <a:t>미래 보상을 평가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lvl="1"/>
                <a:r>
                  <a:rPr lang="en-US" altLang="ko-KR" sz="1400" dirty="0" err="1">
                    <a:latin typeface="+mn-ea"/>
                  </a:rPr>
                  <a:t>Discont</a:t>
                </a:r>
                <a:r>
                  <a:rPr lang="en-US" altLang="ko-KR" sz="1400" dirty="0">
                    <a:latin typeface="+mn-ea"/>
                  </a:rPr>
                  <a:t> factor (</a:t>
                </a:r>
                <a:r>
                  <a:rPr lang="ko-KR" altLang="en-US" sz="1400" dirty="0">
                    <a:latin typeface="+mn-ea"/>
                  </a:rPr>
                  <a:t>할인 인수</a:t>
                </a:r>
                <a:r>
                  <a:rPr lang="en-US" altLang="ko-KR" sz="1400" dirty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) : 0 ~ 1</a:t>
                </a:r>
                <a:r>
                  <a:rPr lang="ko-KR" altLang="en-US" sz="1400" dirty="0">
                    <a:latin typeface="+mn-ea"/>
                  </a:rPr>
                  <a:t> 사이의 값</a:t>
                </a:r>
                <a:endParaRPr lang="ko-KR" altLang="en-US" sz="1400">
                  <a:latin typeface="+mn-ea"/>
                </a:endParaRPr>
              </a:p>
              <a:p>
                <a:endParaRPr lang="ko-KR" altLang="en-US" sz="16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Value function (</a:t>
                </a:r>
                <a:r>
                  <a:rPr lang="ko-KR" altLang="en-US" sz="1400">
                    <a:latin typeface="+mn-ea"/>
                  </a:rPr>
                  <a:t>가치 함수</a:t>
                </a:r>
                <a:r>
                  <a:rPr lang="en-US" altLang="ko-KR" sz="1400">
                    <a:latin typeface="+mn-ea"/>
                  </a:rPr>
                  <a:t>)		: V(S)</a:t>
                </a:r>
                <a:endParaRPr lang="ko-KR" altLang="en-US" sz="1400">
                  <a:latin typeface="+mn-ea"/>
                </a:endParaRPr>
              </a:p>
              <a:p>
                <a:pPr lvl="2"/>
                <a:r>
                  <a:rPr lang="en-US" altLang="ko-KR" sz="1400">
                    <a:latin typeface="+mn-ea"/>
                  </a:rPr>
                  <a:t>State-Value (</a:t>
                </a:r>
                <a:r>
                  <a:rPr lang="ko-KR" altLang="en-US" sz="1400">
                    <a:latin typeface="+mn-ea"/>
                  </a:rPr>
                  <a:t>상태 가치</a:t>
                </a:r>
                <a:r>
                  <a:rPr lang="en-US" altLang="ko-KR" sz="1400">
                    <a:latin typeface="+mn-ea"/>
                  </a:rPr>
                  <a:t>) </a:t>
                </a:r>
                <a:r>
                  <a:rPr lang="ko-KR" altLang="en-US" sz="1400">
                    <a:latin typeface="+mn-ea"/>
                  </a:rPr>
                  <a:t>함수</a:t>
                </a:r>
                <a:r>
                  <a:rPr lang="en-US" altLang="ko-KR" sz="1400">
                    <a:latin typeface="+mn-ea"/>
                  </a:rPr>
                  <a:t>		: V</a:t>
                </a:r>
                <a:r>
                  <a:rPr lang="en-US" altLang="ko-KR" sz="1400" baseline="30000">
                    <a:latin typeface="+mn-ea"/>
                  </a:rPr>
                  <a:t>𝜋</a:t>
                </a:r>
                <a:r>
                  <a:rPr lang="en-US" altLang="ko-KR" sz="1400">
                    <a:latin typeface="+mn-ea"/>
                  </a:rPr>
                  <a:t>(S)	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Return</a:t>
                </a:r>
              </a:p>
              <a:p>
                <a:pPr lvl="3"/>
                <a:r>
                  <a:rPr lang="en-US" altLang="ko-KR" sz="1400">
                    <a:latin typeface="+mn-ea"/>
                    <a:sym typeface="Wingdings" pitchFamily="2" charset="2"/>
                  </a:rPr>
                  <a:t>S 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상태에서 </a:t>
                </a:r>
                <a:r>
                  <a:rPr lang="en-US" altLang="ko-KR" sz="1400">
                    <a:latin typeface="+mn-ea"/>
                  </a:rPr>
                  <a:t>𝜋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 정책을 따랐을 때 기대되는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return</a:t>
                </a:r>
                <a:endParaRPr lang="en-US" altLang="ko-KR" sz="1400">
                  <a:latin typeface="+mn-ea"/>
                </a:endParaRPr>
              </a:p>
              <a:p>
                <a:pPr lvl="2"/>
                <a:r>
                  <a:rPr lang="en-US" altLang="ko-KR" sz="1400">
                    <a:latin typeface="+mn-ea"/>
                  </a:rPr>
                  <a:t>Action-Value (</a:t>
                </a:r>
                <a:r>
                  <a:rPr lang="ko-KR" altLang="en-US" sz="1400">
                    <a:latin typeface="+mn-ea"/>
                  </a:rPr>
                  <a:t>행동 가치</a:t>
                </a:r>
                <a:r>
                  <a:rPr lang="en-US" altLang="ko-KR" sz="1400">
                    <a:latin typeface="+mn-ea"/>
                  </a:rPr>
                  <a:t>)</a:t>
                </a:r>
                <a:r>
                  <a:rPr lang="ko-KR" altLang="en-US" sz="1400">
                    <a:latin typeface="+mn-ea"/>
                  </a:rPr>
                  <a:t> 함수</a:t>
                </a:r>
                <a:r>
                  <a:rPr lang="en-US" altLang="ko-KR" sz="1400">
                    <a:latin typeface="+mn-ea"/>
                  </a:rPr>
                  <a:t>		: </a:t>
                </a:r>
                <a:r>
                  <a:rPr lang="en-US" altLang="ko-KR" sz="1400">
                    <a:solidFill>
                      <a:srgbClr val="0070C0"/>
                    </a:solidFill>
                    <a:latin typeface="+mn-ea"/>
                  </a:rPr>
                  <a:t>Q</a:t>
                </a:r>
                <a:r>
                  <a:rPr lang="en-US" altLang="ko-KR" sz="1400" baseline="30000">
                    <a:solidFill>
                      <a:srgbClr val="0070C0"/>
                    </a:solidFill>
                    <a:latin typeface="+mn-ea"/>
                  </a:rPr>
                  <a:t>𝜋</a:t>
                </a:r>
                <a:r>
                  <a:rPr lang="en-US" altLang="ko-KR" sz="1400">
                    <a:solidFill>
                      <a:srgbClr val="0070C0"/>
                    </a:solidFill>
                    <a:latin typeface="+mn-ea"/>
                  </a:rPr>
                  <a:t>(S, </a:t>
                </a:r>
                <a:r>
                  <a:rPr lang="en-US" altLang="ko-KR" sz="1400" b="1">
                    <a:solidFill>
                      <a:srgbClr val="00B050"/>
                    </a:solidFill>
                    <a:latin typeface="+mn-ea"/>
                  </a:rPr>
                  <a:t>A</a:t>
                </a:r>
                <a:r>
                  <a:rPr lang="en-US" altLang="ko-KR" sz="1400">
                    <a:solidFill>
                      <a:srgbClr val="0070C0"/>
                    </a:solidFill>
                    <a:latin typeface="+mn-ea"/>
                  </a:rPr>
                  <a:t>)	</a:t>
                </a:r>
                <a:r>
                  <a:rPr lang="en-US" altLang="ko-KR" sz="1400">
                    <a:solidFill>
                      <a:srgbClr val="0070C0"/>
                    </a:solidFill>
                    <a:latin typeface="+mn-ea"/>
                    <a:sym typeface="Wingdings" pitchFamily="2" charset="2"/>
                  </a:rPr>
                  <a:t> Return</a:t>
                </a:r>
              </a:p>
              <a:p>
                <a:pPr lvl="3"/>
                <a:r>
                  <a:rPr lang="en-US" altLang="ko-KR" sz="1400">
                    <a:latin typeface="+mn-ea"/>
                    <a:sym typeface="Wingdings" pitchFamily="2" charset="2"/>
                  </a:rPr>
                  <a:t>S 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상태에서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 A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 행동을 한 후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,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 </a:t>
                </a:r>
                <a:r>
                  <a:rPr lang="en-US" altLang="ko-KR" sz="1400">
                    <a:latin typeface="+mn-ea"/>
                  </a:rPr>
                  <a:t>𝜋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 정책을 따랐을 때 기대되는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return</a:t>
                </a:r>
                <a:endParaRPr lang="en-US" altLang="ko-KR" sz="1400" b="1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8" y="1412776"/>
                <a:ext cx="7056784" cy="3330142"/>
              </a:xfrm>
              <a:prstGeom prst="rect">
                <a:avLst/>
              </a:prstGeom>
              <a:blipFill>
                <a:blip r:embed="rId3"/>
                <a:stretch>
                  <a:fillRect l="-540" t="-114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397203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DRL (Deep Reinforcement Learning, </a:t>
            </a:r>
            <a:r>
              <a:rPr lang="ko-KR" altLang="en-US" sz="1600" dirty="0">
                <a:latin typeface="+mn-ea"/>
              </a:rPr>
              <a:t>심층 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43813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심층 신경망을 사용하여 학습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Policy-based </a:t>
            </a:r>
            <a:r>
              <a:rPr lang="ko-KR" altLang="en-US" sz="1400">
                <a:latin typeface="+mn-ea"/>
              </a:rPr>
              <a:t>기법 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정책 함수 근사화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Value-based </a:t>
            </a:r>
            <a:r>
              <a:rPr lang="ko-KR" altLang="en-US" sz="1400">
                <a:latin typeface="+mn-ea"/>
              </a:rPr>
              <a:t>기법 </a:t>
            </a:r>
            <a:r>
              <a:rPr lang="en-US" altLang="ko-KR" sz="1400" b="1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가치 함수 근사화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Value-based </a:t>
            </a:r>
            <a:r>
              <a:rPr lang="ko-KR" altLang="en-US" sz="1600">
                <a:latin typeface="+mn-ea"/>
              </a:rPr>
              <a:t>기법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Action-Value (</a:t>
            </a:r>
            <a:r>
              <a:rPr lang="ko-KR" altLang="en-US" sz="1400">
                <a:latin typeface="+mn-ea"/>
              </a:rPr>
              <a:t>행동 가치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 함수</a:t>
            </a:r>
            <a:r>
              <a:rPr lang="en-US" altLang="ko-KR" sz="1400">
                <a:latin typeface="+mn-ea"/>
              </a:rPr>
              <a:t>		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Q</a:t>
            </a:r>
            <a:r>
              <a:rPr lang="en-US" altLang="ko-KR" sz="1400" baseline="30000">
                <a:solidFill>
                  <a:srgbClr val="0070C0"/>
                </a:solidFill>
                <a:latin typeface="+mn-ea"/>
              </a:rPr>
              <a:t>𝜋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(S, </a:t>
            </a:r>
            <a:r>
              <a:rPr lang="en-US" altLang="ko-KR" sz="1400" b="1">
                <a:solidFill>
                  <a:srgbClr val="00B050"/>
                </a:solidFill>
                <a:latin typeface="+mn-ea"/>
              </a:rPr>
              <a:t>A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)	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itchFamily="2" charset="2"/>
              </a:rPr>
              <a:t> Return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가치 함수를 최대화하는 행동을 취한다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S, A, Return</a:t>
            </a:r>
            <a:r>
              <a:rPr lang="ko-KR" altLang="en-US" sz="1400">
                <a:latin typeface="+mn-ea"/>
              </a:rPr>
              <a:t>을 알고 있으면 학습이 가능 하다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Policy-based </a:t>
            </a:r>
            <a:r>
              <a:rPr lang="ko-KR" altLang="en-US" sz="1600">
                <a:latin typeface="+mn-ea"/>
              </a:rPr>
              <a:t>기법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Policy (</a:t>
            </a:r>
            <a:r>
              <a:rPr lang="ko-KR" altLang="en-US" sz="1400">
                <a:latin typeface="+mn-ea"/>
              </a:rPr>
              <a:t>정책</a:t>
            </a:r>
            <a:r>
              <a:rPr lang="en-US" altLang="ko-KR" sz="1400">
                <a:latin typeface="+mn-ea"/>
              </a:rPr>
              <a:t>)				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𝜋(S) 	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itchFamily="2" charset="2"/>
              </a:rPr>
              <a:t>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1400" b="1">
                <a:solidFill>
                  <a:srgbClr val="00B050"/>
                </a:solidFill>
                <a:latin typeface="+mn-ea"/>
              </a:rPr>
              <a:t>A</a:t>
            </a:r>
          </a:p>
          <a:p>
            <a:pPr lvl="1"/>
            <a:r>
              <a:rPr lang="en-US" altLang="ko-KR" sz="1400">
                <a:latin typeface="+mn-ea"/>
              </a:rPr>
              <a:t>State-Value (</a:t>
            </a:r>
            <a:r>
              <a:rPr lang="ko-KR" altLang="en-US" sz="1400">
                <a:latin typeface="+mn-ea"/>
              </a:rPr>
              <a:t>상태 가치</a:t>
            </a:r>
            <a:r>
              <a:rPr lang="en-US" altLang="ko-KR" sz="1400">
                <a:latin typeface="+mn-ea"/>
              </a:rPr>
              <a:t>) </a:t>
            </a:r>
            <a:r>
              <a:rPr lang="ko-KR" altLang="en-US" sz="1400">
                <a:latin typeface="+mn-ea"/>
              </a:rPr>
              <a:t>함수</a:t>
            </a:r>
            <a:r>
              <a:rPr lang="en-US" altLang="ko-KR" sz="1400">
                <a:latin typeface="+mn-ea"/>
              </a:rPr>
              <a:t>		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V</a:t>
            </a:r>
            <a:r>
              <a:rPr lang="en-US" altLang="ko-KR" sz="1400" baseline="30000">
                <a:solidFill>
                  <a:srgbClr val="0070C0"/>
                </a:solidFill>
                <a:latin typeface="+mn-ea"/>
              </a:rPr>
              <a:t>𝜋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(S)	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itchFamily="2" charset="2"/>
              </a:rPr>
              <a:t> Return</a:t>
            </a:r>
          </a:p>
          <a:p>
            <a:pPr lvl="1"/>
            <a:r>
              <a:rPr lang="ko-KR" altLang="en-US" sz="1400">
                <a:latin typeface="+mn-ea"/>
              </a:rPr>
              <a:t>최적의 정책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기대 리턴을 최대화 하는 것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을 예측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S, A</a:t>
            </a:r>
            <a:r>
              <a:rPr lang="ko-KR" altLang="en-US" sz="1400">
                <a:latin typeface="+mn-ea"/>
              </a:rPr>
              <a:t>와</a:t>
            </a:r>
            <a:r>
              <a:rPr lang="en-US" altLang="ko-KR" sz="1400">
                <a:latin typeface="+mn-ea"/>
              </a:rPr>
              <a:t> V</a:t>
            </a:r>
            <a:r>
              <a:rPr lang="en-US" altLang="ko-KR" sz="1400" baseline="30000">
                <a:latin typeface="+mn-ea"/>
              </a:rPr>
              <a:t>𝜋</a:t>
            </a:r>
            <a:r>
              <a:rPr lang="en-US" altLang="ko-KR" sz="1400">
                <a:latin typeface="+mn-ea"/>
              </a:rPr>
              <a:t>(S)</a:t>
            </a:r>
            <a:r>
              <a:rPr lang="ko-KR" altLang="en-US" sz="1400">
                <a:latin typeface="+mn-ea"/>
              </a:rPr>
              <a:t> 함수를 알고 있으면 학습이 가능 하다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998102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DRL (Deep Reinforcement Learning, </a:t>
            </a:r>
            <a:r>
              <a:rPr lang="ko-KR" altLang="en-US" sz="1600" dirty="0">
                <a:latin typeface="+mn-ea"/>
              </a:rPr>
              <a:t>심층 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8" y="1412776"/>
                <a:ext cx="6624637" cy="42842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>
                    <a:latin typeface="+mn-ea"/>
                  </a:rPr>
                  <a:t>Exploration vs Exploitation</a:t>
                </a:r>
                <a:r>
                  <a:rPr lang="ko-KR" altLang="en-US" sz="1600">
                    <a:latin typeface="+mn-ea"/>
                  </a:rPr>
                  <a:t> </a:t>
                </a:r>
                <a:r>
                  <a:rPr lang="en-US" altLang="ko-KR" sz="1600">
                    <a:latin typeface="+mn-ea"/>
                  </a:rPr>
                  <a:t>(</a:t>
                </a:r>
                <a:r>
                  <a:rPr lang="ko-KR" altLang="en-US" sz="1600">
                    <a:latin typeface="+mn-ea"/>
                  </a:rPr>
                  <a:t>탐색 대 활용</a:t>
                </a:r>
                <a:r>
                  <a:rPr lang="en-US" altLang="ko-KR" sz="1600">
                    <a:latin typeface="+mn-ea"/>
                  </a:rPr>
                  <a:t>)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Agent</a:t>
                </a:r>
                <a:r>
                  <a:rPr lang="ko-KR" altLang="en-US" sz="1400">
                    <a:latin typeface="+mn-ea"/>
                  </a:rPr>
                  <a:t>는 탐색을 사용해 정보를 수집하고</a:t>
                </a:r>
                <a:r>
                  <a:rPr lang="en-US" altLang="ko-KR" sz="1400">
                    <a:latin typeface="+mn-ea"/>
                  </a:rPr>
                  <a:t>,</a:t>
                </a:r>
                <a:r>
                  <a:rPr lang="ko-KR" altLang="en-US" sz="1400">
                    <a:latin typeface="+mn-ea"/>
                  </a:rPr>
                  <a:t> 이후 수집된 정보를 활용해 최선의 결정을 내린다</a:t>
                </a:r>
                <a:r>
                  <a:rPr lang="en-US" altLang="ko-KR" sz="1400">
                    <a:latin typeface="+mn-ea"/>
                  </a:rPr>
                  <a:t>.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Epsilon-Greedy (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ko-KR" sz="1400">
                    <a:latin typeface="+mn-ea"/>
                  </a:rPr>
                  <a:t>-greedy) policy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ko-KR" sz="1400">
                    <a:latin typeface="+mn-ea"/>
                  </a:rPr>
                  <a:t> </a:t>
                </a:r>
                <a:r>
                  <a:rPr lang="ko-KR" altLang="en-US" sz="1400">
                    <a:latin typeface="+mn-ea"/>
                  </a:rPr>
                  <a:t>확률</a:t>
                </a:r>
                <a:r>
                  <a:rPr lang="en-US" altLang="ko-KR" sz="1400">
                    <a:latin typeface="+mn-ea"/>
                  </a:rPr>
                  <a:t>:</a:t>
                </a:r>
                <a:r>
                  <a:rPr lang="ko-KR" altLang="en-US" sz="1400">
                    <a:latin typeface="+mn-ea"/>
                  </a:rPr>
                  <a:t> 랜덤 행동</a:t>
                </a:r>
                <a:r>
                  <a:rPr lang="en-US" altLang="ko-KR" sz="1400">
                    <a:latin typeface="+mn-ea"/>
                  </a:rPr>
                  <a:t>,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1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-</a:t>
                </a:r>
                <a:r>
                  <a:rPr lang="ko-KR" altLang="en-US" sz="140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ko-KR" altLang="en-US" sz="1400">
                    <a:latin typeface="+mn-ea"/>
                  </a:rPr>
                  <a:t> 확률 </a:t>
                </a:r>
                <a:r>
                  <a:rPr lang="en-US" altLang="ko-KR" sz="1400">
                    <a:latin typeface="+mn-ea"/>
                  </a:rPr>
                  <a:t>:</a:t>
                </a:r>
                <a:r>
                  <a:rPr lang="ko-KR" altLang="en-US" sz="1400">
                    <a:latin typeface="+mn-ea"/>
                  </a:rPr>
                  <a:t> 가치 함수를 최대화 하는 행동</a:t>
                </a:r>
                <a:endParaRPr lang="en-US" altLang="ko-KR" sz="1400">
                  <a:latin typeface="+mn-ea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ko-KR" sz="1400">
                    <a:latin typeface="+mn-ea"/>
                  </a:rPr>
                  <a:t> </a:t>
                </a:r>
                <a:r>
                  <a:rPr lang="ko-KR" altLang="en-US" sz="1400">
                    <a:latin typeface="+mn-ea"/>
                  </a:rPr>
                  <a:t>는 점근적으로 감소</a:t>
                </a:r>
                <a:endParaRPr lang="en-US" altLang="ko-KR" sz="14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  <a:p>
                <a:r>
                  <a:rPr lang="en-US" altLang="ko-KR" sz="1600">
                    <a:latin typeface="+mn-ea"/>
                  </a:rPr>
                  <a:t>Training </a:t>
                </a:r>
                <a:r>
                  <a:rPr lang="ko-KR" altLang="en-US" sz="1600">
                    <a:latin typeface="+mn-ea"/>
                  </a:rPr>
                  <a:t>방법</a:t>
                </a:r>
                <a:endParaRPr lang="en-US" altLang="ko-KR" sz="16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Experience Replay (</a:t>
                </a:r>
                <a:r>
                  <a:rPr lang="ko-KR" altLang="en-US" sz="1400">
                    <a:latin typeface="+mn-ea"/>
                  </a:rPr>
                  <a:t>경험 재생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lvl="2"/>
                <a:r>
                  <a:rPr lang="en-US" altLang="ko-KR" sz="1400">
                    <a:latin typeface="+mn-ea"/>
                  </a:rPr>
                  <a:t>(S</a:t>
                </a:r>
                <a:r>
                  <a:rPr lang="en-US" altLang="ko-KR" sz="1400" baseline="30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, A</a:t>
                </a:r>
                <a:r>
                  <a:rPr lang="en-US" altLang="ko-KR" sz="1400" baseline="30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, R</a:t>
                </a:r>
                <a:r>
                  <a:rPr lang="en-US" altLang="ko-KR" sz="1400" baseline="30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, S</a:t>
                </a:r>
                <a:r>
                  <a:rPr lang="en-US" altLang="ko-KR" sz="1400" baseline="30000">
                    <a:latin typeface="+mn-ea"/>
                  </a:rPr>
                  <a:t>t+1</a:t>
                </a:r>
                <a:r>
                  <a:rPr lang="en-US" altLang="ko-KR" sz="1400">
                    <a:latin typeface="+mn-ea"/>
                  </a:rPr>
                  <a:t>)</a:t>
                </a:r>
                <a:r>
                  <a:rPr lang="ko-KR" altLang="en-US" sz="1400">
                    <a:latin typeface="+mn-ea"/>
                  </a:rPr>
                  <a:t>로 학습</a:t>
                </a:r>
                <a:r>
                  <a:rPr lang="en-US" altLang="ko-KR" sz="1400">
                    <a:latin typeface="+mn-ea"/>
                  </a:rPr>
                  <a:t>  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PER (Prioritized Experience Replay, </a:t>
                </a:r>
                <a:r>
                  <a:rPr lang="ko-KR" altLang="en-US" sz="1400">
                    <a:latin typeface="+mn-ea"/>
                  </a:rPr>
                  <a:t>우선 경험 재생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lvl="2"/>
                <a:r>
                  <a:rPr lang="ko-KR" altLang="en-US" sz="1400">
                    <a:latin typeface="+mn-ea"/>
                  </a:rPr>
                  <a:t>경험에 가중치 부여</a:t>
                </a:r>
                <a:endParaRPr lang="en-US" altLang="ko-KR" sz="1400">
                  <a:latin typeface="+mn-ea"/>
                </a:endParaRPr>
              </a:p>
              <a:p>
                <a:pPr lvl="1"/>
                <a:r>
                  <a:rPr lang="ko-KR" altLang="en-US" sz="1400">
                    <a:latin typeface="+mn-ea"/>
                  </a:rPr>
                  <a:t>움직이는 목표 문제 처리</a:t>
                </a:r>
                <a:endParaRPr lang="en-US" altLang="ko-KR" sz="1400">
                  <a:latin typeface="+mn-ea"/>
                </a:endParaRPr>
              </a:p>
              <a:p>
                <a:pPr lvl="2"/>
                <a:r>
                  <a:rPr lang="ko-KR" altLang="en-US" sz="1400">
                    <a:latin typeface="+mn-ea"/>
                  </a:rPr>
                  <a:t>로컬 신경망 </a:t>
                </a:r>
                <a:r>
                  <a:rPr lang="en-US" altLang="ko-KR" sz="1400">
                    <a:latin typeface="+mn-ea"/>
                  </a:rPr>
                  <a:t>(</a:t>
                </a:r>
                <a:r>
                  <a:rPr lang="ko-KR" altLang="en-US" sz="1400">
                    <a:latin typeface="+mn-ea"/>
                  </a:rPr>
                  <a:t>단기 고정 목표를 가짐</a:t>
                </a:r>
                <a:r>
                  <a:rPr lang="en-US" altLang="ko-KR" sz="1400">
                    <a:latin typeface="+mn-ea"/>
                  </a:rPr>
                  <a:t>),</a:t>
                </a:r>
                <a:r>
                  <a:rPr lang="ko-KR" altLang="en-US" sz="1400">
                    <a:latin typeface="+mn-ea"/>
                  </a:rPr>
                  <a:t> 목표 신경망</a:t>
                </a:r>
                <a:endParaRPr lang="en-US" altLang="ko-KR" sz="1400">
                  <a:latin typeface="+mn-ea"/>
                </a:endParaRPr>
              </a:p>
              <a:p>
                <a:pPr lvl="2"/>
                <a:r>
                  <a:rPr lang="en-US" altLang="ko-KR" sz="1400">
                    <a:latin typeface="+mn-ea"/>
                  </a:rPr>
                  <a:t>n step </a:t>
                </a:r>
                <a:r>
                  <a:rPr lang="ko-KR" altLang="en-US" sz="1400">
                    <a:latin typeface="+mn-ea"/>
                  </a:rPr>
                  <a:t>학습후 로컬 신경망의 가중치를 목표 신경망으로 복사</a:t>
                </a:r>
                <a:endParaRPr lang="en-US" altLang="ko-KR" sz="14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8" y="1412776"/>
                <a:ext cx="6624637" cy="4284250"/>
              </a:xfrm>
              <a:prstGeom prst="rect">
                <a:avLst/>
              </a:prstGeom>
              <a:blipFill>
                <a:blip r:embed="rId3"/>
                <a:stretch>
                  <a:fillRect l="-575" t="-59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392286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DRL (Deep Reinforcement Learning, </a:t>
            </a:r>
            <a:r>
              <a:rPr lang="ko-KR" altLang="en-US" sz="1600" dirty="0">
                <a:latin typeface="+mn-ea"/>
              </a:rPr>
              <a:t>심층 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642A2B4-D4DD-CF4F-D518-E8EE18168653}"/>
              </a:ext>
            </a:extLst>
          </p:cNvPr>
          <p:cNvSpPr/>
          <p:nvPr/>
        </p:nvSpPr>
        <p:spPr>
          <a:xfrm>
            <a:off x="344488" y="1412875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C5C45D-A1DD-937C-DBF1-E380E7ECF5EE}"/>
              </a:ext>
            </a:extLst>
          </p:cNvPr>
          <p:cNvSpPr/>
          <p:nvPr/>
        </p:nvSpPr>
        <p:spPr>
          <a:xfrm>
            <a:off x="5889224" y="1412875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21BADA-9B9F-7E3C-017B-15568D0E22F7}"/>
              </a:ext>
            </a:extLst>
          </p:cNvPr>
          <p:cNvSpPr/>
          <p:nvPr/>
        </p:nvSpPr>
        <p:spPr>
          <a:xfrm>
            <a:off x="2108744" y="1412874"/>
            <a:ext cx="3135972" cy="5184761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E6E8C2E-8F3A-63D1-C904-8973638F9BAE}"/>
              </a:ext>
            </a:extLst>
          </p:cNvPr>
          <p:cNvCxnSpPr/>
          <p:nvPr/>
        </p:nvCxnSpPr>
        <p:spPr>
          <a:xfrm>
            <a:off x="1496616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467F9D1-5FC7-E9FE-849B-4DDBC825A682}"/>
              </a:ext>
            </a:extLst>
          </p:cNvPr>
          <p:cNvCxnSpPr/>
          <p:nvPr/>
        </p:nvCxnSpPr>
        <p:spPr>
          <a:xfrm>
            <a:off x="1496616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F3912D9-AFAD-7F87-E099-C6E879A5C727}"/>
              </a:ext>
            </a:extLst>
          </p:cNvPr>
          <p:cNvCxnSpPr/>
          <p:nvPr/>
        </p:nvCxnSpPr>
        <p:spPr>
          <a:xfrm>
            <a:off x="529697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B45268F-ECBA-A4FC-22AC-B4DF86F58836}"/>
              </a:ext>
            </a:extLst>
          </p:cNvPr>
          <p:cNvCxnSpPr/>
          <p:nvPr/>
        </p:nvCxnSpPr>
        <p:spPr>
          <a:xfrm>
            <a:off x="529697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FB0EBD3-1B1B-91CD-7696-C8541984F421}"/>
              </a:ext>
            </a:extLst>
          </p:cNvPr>
          <p:cNvSpPr txBox="1"/>
          <p:nvPr/>
        </p:nvSpPr>
        <p:spPr>
          <a:xfrm>
            <a:off x="344488" y="1423202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Action (A</a:t>
            </a:r>
            <a:r>
              <a:rPr lang="en-US" altLang="ko-KR" sz="1200" b="1" baseline="30000">
                <a:solidFill>
                  <a:schemeClr val="bg1"/>
                </a:solidFill>
                <a:latin typeface="+mn-ea"/>
              </a:rPr>
              <a:t>t-1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D9D611-C38C-18A8-695E-E7FA965B10D7}"/>
              </a:ext>
            </a:extLst>
          </p:cNvPr>
          <p:cNvSpPr txBox="1"/>
          <p:nvPr/>
        </p:nvSpPr>
        <p:spPr>
          <a:xfrm>
            <a:off x="5889224" y="1423202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Reward 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(R</a:t>
            </a:r>
            <a:r>
              <a:rPr lang="en-US" altLang="ko-KR" sz="1200" baseline="30000">
                <a:solidFill>
                  <a:schemeClr val="bg1"/>
                </a:solidFill>
                <a:latin typeface="+mn-ea"/>
              </a:rPr>
              <a:t>t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9F6DBE-AED8-AFB2-FD78-1E1C31FE13B7}"/>
              </a:ext>
            </a:extLst>
          </p:cNvPr>
          <p:cNvSpPr txBox="1"/>
          <p:nvPr/>
        </p:nvSpPr>
        <p:spPr>
          <a:xfrm>
            <a:off x="2108744" y="1423202"/>
            <a:ext cx="3135972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Environment Model (</a:t>
            </a:r>
            <a:r>
              <a:rPr lang="ko-KR" altLang="en-US" sz="1200" b="1">
                <a:solidFill>
                  <a:schemeClr val="bg1"/>
                </a:solidFill>
                <a:latin typeface="+mn-ea"/>
              </a:rPr>
              <a:t>환경 모델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25CB1F-CBE1-3BED-E1C6-4CB182EBB37D}"/>
              </a:ext>
            </a:extLst>
          </p:cNvPr>
          <p:cNvSpPr/>
          <p:nvPr/>
        </p:nvSpPr>
        <p:spPr>
          <a:xfrm>
            <a:off x="344488" y="5337650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6E0E53-D3FE-F10F-9392-A6AAACE58CA6}"/>
              </a:ext>
            </a:extLst>
          </p:cNvPr>
          <p:cNvSpPr/>
          <p:nvPr/>
        </p:nvSpPr>
        <p:spPr>
          <a:xfrm>
            <a:off x="5889224" y="5337650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4776F45-19D5-5C5F-443F-F86387C8AD5E}"/>
              </a:ext>
            </a:extLst>
          </p:cNvPr>
          <p:cNvCxnSpPr/>
          <p:nvPr/>
        </p:nvCxnSpPr>
        <p:spPr>
          <a:xfrm>
            <a:off x="1496616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5F2938D-0291-3A98-66A3-62755AF354ED}"/>
              </a:ext>
            </a:extLst>
          </p:cNvPr>
          <p:cNvCxnSpPr/>
          <p:nvPr/>
        </p:nvCxnSpPr>
        <p:spPr>
          <a:xfrm>
            <a:off x="1496616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1AC671D-B4CD-88CB-1B8D-1184442A76EE}"/>
              </a:ext>
            </a:extLst>
          </p:cNvPr>
          <p:cNvCxnSpPr/>
          <p:nvPr/>
        </p:nvCxnSpPr>
        <p:spPr>
          <a:xfrm>
            <a:off x="529697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4CB1233-F6B5-5324-F6A2-ABB9A1BCAB03}"/>
              </a:ext>
            </a:extLst>
          </p:cNvPr>
          <p:cNvCxnSpPr/>
          <p:nvPr/>
        </p:nvCxnSpPr>
        <p:spPr>
          <a:xfrm>
            <a:off x="529697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B64A0A6-8A10-AF48-4BBD-958CC8CF3BCF}"/>
              </a:ext>
            </a:extLst>
          </p:cNvPr>
          <p:cNvSpPr txBox="1"/>
          <p:nvPr/>
        </p:nvSpPr>
        <p:spPr>
          <a:xfrm>
            <a:off x="344488" y="5347977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Action (A</a:t>
            </a:r>
            <a:r>
              <a:rPr lang="en-US" altLang="ko-KR" sz="1200" b="1" baseline="30000">
                <a:solidFill>
                  <a:schemeClr val="bg1"/>
                </a:solidFill>
                <a:latin typeface="+mn-ea"/>
              </a:rPr>
              <a:t>t+1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EAEE64-ECA0-5244-3B45-852489A2E1FF}"/>
              </a:ext>
            </a:extLst>
          </p:cNvPr>
          <p:cNvSpPr txBox="1"/>
          <p:nvPr/>
        </p:nvSpPr>
        <p:spPr>
          <a:xfrm>
            <a:off x="5889224" y="5347977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Reward 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(R</a:t>
            </a:r>
            <a:r>
              <a:rPr lang="en-US" altLang="ko-KR" sz="1200" baseline="30000">
                <a:solidFill>
                  <a:schemeClr val="bg1"/>
                </a:solidFill>
                <a:latin typeface="+mn-ea"/>
              </a:rPr>
              <a:t>t+2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C31E130-8B27-E7E3-CE2B-BEB30B3D4023}"/>
              </a:ext>
            </a:extLst>
          </p:cNvPr>
          <p:cNvSpPr/>
          <p:nvPr/>
        </p:nvSpPr>
        <p:spPr>
          <a:xfrm>
            <a:off x="344488" y="3375263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494945-6D85-0B8A-3CFA-13D42CC1C42A}"/>
              </a:ext>
            </a:extLst>
          </p:cNvPr>
          <p:cNvSpPr/>
          <p:nvPr/>
        </p:nvSpPr>
        <p:spPr>
          <a:xfrm>
            <a:off x="5889224" y="3375263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A1F86B3-D6D0-0C45-5DA1-386BF5B62ED3}"/>
              </a:ext>
            </a:extLst>
          </p:cNvPr>
          <p:cNvCxnSpPr/>
          <p:nvPr/>
        </p:nvCxnSpPr>
        <p:spPr>
          <a:xfrm>
            <a:off x="1496616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2B2A92C-FFC9-C5D9-3C4F-524377A8A493}"/>
              </a:ext>
            </a:extLst>
          </p:cNvPr>
          <p:cNvCxnSpPr/>
          <p:nvPr/>
        </p:nvCxnSpPr>
        <p:spPr>
          <a:xfrm>
            <a:off x="1496616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3FF70FB9-75D1-74E7-6D95-0508F0FB8942}"/>
              </a:ext>
            </a:extLst>
          </p:cNvPr>
          <p:cNvCxnSpPr/>
          <p:nvPr/>
        </p:nvCxnSpPr>
        <p:spPr>
          <a:xfrm>
            <a:off x="529697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B6B9E82-7823-EE7A-8D56-0BCD73A6A771}"/>
              </a:ext>
            </a:extLst>
          </p:cNvPr>
          <p:cNvCxnSpPr/>
          <p:nvPr/>
        </p:nvCxnSpPr>
        <p:spPr>
          <a:xfrm>
            <a:off x="529697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267021F-93C3-BC0E-07B3-91B238440847}"/>
              </a:ext>
            </a:extLst>
          </p:cNvPr>
          <p:cNvSpPr txBox="1"/>
          <p:nvPr/>
        </p:nvSpPr>
        <p:spPr>
          <a:xfrm>
            <a:off x="344488" y="3375263"/>
            <a:ext cx="1079999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Action (A</a:t>
            </a:r>
            <a:r>
              <a:rPr lang="en-US" altLang="ko-KR" sz="1200" b="1" baseline="30000">
                <a:solidFill>
                  <a:schemeClr val="bg1"/>
                </a:solidFill>
                <a:latin typeface="+mn-ea"/>
              </a:rPr>
              <a:t>t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A06E60-0C56-A486-DC50-588F2AC1A3C4}"/>
              </a:ext>
            </a:extLst>
          </p:cNvPr>
          <p:cNvSpPr txBox="1"/>
          <p:nvPr/>
        </p:nvSpPr>
        <p:spPr>
          <a:xfrm>
            <a:off x="5889224" y="3375263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Reward 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(R</a:t>
            </a:r>
            <a:r>
              <a:rPr lang="en-US" altLang="ko-KR" sz="1200" baseline="30000">
                <a:solidFill>
                  <a:schemeClr val="bg1"/>
                </a:solidFill>
                <a:latin typeface="+mn-ea"/>
              </a:rPr>
              <a:t>t+1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C18CEEA-3E5C-1B28-C051-8AC1333BA6D5}"/>
                  </a:ext>
                </a:extLst>
              </p:cNvPr>
              <p:cNvSpPr txBox="1"/>
              <p:nvPr/>
            </p:nvSpPr>
            <p:spPr>
              <a:xfrm>
                <a:off x="6969125" y="1412776"/>
                <a:ext cx="2592388" cy="5047536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RL (Reinforcement Learning, </a:t>
                </a:r>
                <a:r>
                  <a:rPr lang="ko-KR" altLang="en-US" sz="1400">
                    <a:latin typeface="+mn-ea"/>
                  </a:rPr>
                  <a:t>강화학습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Environment Model (</a:t>
                </a:r>
                <a:r>
                  <a:rPr lang="ko-KR" altLang="en-US" sz="1400">
                    <a:latin typeface="+mn-ea"/>
                  </a:rPr>
                  <a:t>환경 모델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State (</a:t>
                </a:r>
                <a:r>
                  <a:rPr lang="ko-KR" altLang="en-US" sz="1400">
                    <a:latin typeface="+mn-ea"/>
                  </a:rPr>
                  <a:t>상태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Action (</a:t>
                </a:r>
                <a:r>
                  <a:rPr lang="ko-KR" altLang="en-US" sz="1400">
                    <a:latin typeface="+mn-ea"/>
                  </a:rPr>
                  <a:t>행동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Reward (</a:t>
                </a:r>
                <a:r>
                  <a:rPr lang="ko-KR" altLang="en-US" sz="1400">
                    <a:latin typeface="+mn-ea"/>
                  </a:rPr>
                  <a:t>보상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542925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 (S</a:t>
                </a:r>
                <a:r>
                  <a:rPr lang="en-US" altLang="ko-KR" sz="1400" baseline="-25000">
                    <a:latin typeface="+mn-ea"/>
                  </a:rPr>
                  <a:t>n</a:t>
                </a:r>
                <a:r>
                  <a:rPr lang="en-US" altLang="ko-KR" sz="1400">
                    <a:latin typeface="+mn-ea"/>
                  </a:rPr>
                  <a:t>, A</a:t>
                </a:r>
                <a:r>
                  <a:rPr lang="en-US" altLang="ko-KR" sz="1400" baseline="-25000">
                    <a:latin typeface="+mn-ea"/>
                  </a:rPr>
                  <a:t>n</a:t>
                </a:r>
                <a:r>
                  <a:rPr lang="en-US" altLang="ko-KR" sz="1400">
                    <a:latin typeface="+mn-ea"/>
                  </a:rPr>
                  <a:t>, S</a:t>
                </a:r>
                <a:r>
                  <a:rPr lang="en-US" altLang="ko-KR" sz="1400" baseline="-25000">
                    <a:latin typeface="+mn-ea"/>
                  </a:rPr>
                  <a:t>n+1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Policy (</a:t>
                </a:r>
                <a:r>
                  <a:rPr lang="ko-KR" altLang="en-US" sz="1400">
                    <a:latin typeface="+mn-ea"/>
                  </a:rPr>
                  <a:t>정책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Policy-based </a:t>
                </a:r>
                <a:r>
                  <a:rPr lang="ko-KR" altLang="en-US" sz="1400">
                    <a:latin typeface="+mn-ea"/>
                  </a:rPr>
                  <a:t>기법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endParaRPr lang="en-US" altLang="ko-KR" sz="1400" i="1">
                  <a:latin typeface="Cambria Math" panose="02040503050406030204" pitchFamily="18" charset="0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l-GR" altLang="ko-KR" sz="14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(</a:t>
                </a:r>
                <a:r>
                  <a:rPr lang="en-US" altLang="ko-KR" sz="1400">
                    <a:latin typeface="+mn-ea"/>
                  </a:rPr>
                  <a:t>S)     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A</a:t>
                </a: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Return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: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G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Value-based </a:t>
                </a:r>
                <a:r>
                  <a:rPr lang="ko-KR" altLang="en-US" sz="1400">
                    <a:latin typeface="+mn-ea"/>
                  </a:rPr>
                  <a:t>기법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ko-KR" altLang="en-US" sz="1400">
                    <a:latin typeface="+mn-ea"/>
                  </a:rPr>
                  <a:t>향후 가능한 모든 보상의 할인 총합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V</a:t>
                </a:r>
                <a:r>
                  <a:rPr lang="en-US" altLang="ko-KR" sz="1400" baseline="30000">
                    <a:latin typeface="+mn-ea"/>
                  </a:rPr>
                  <a:t>𝜋</a:t>
                </a:r>
                <a:r>
                  <a:rPr lang="en-US" altLang="ko-KR" sz="1400">
                    <a:latin typeface="+mn-ea"/>
                  </a:rPr>
                  <a:t>(S)    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Return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Q</a:t>
                </a:r>
                <a:r>
                  <a:rPr lang="en-US" altLang="ko-KR" sz="1400" baseline="30000">
                    <a:latin typeface="+mn-ea"/>
                  </a:rPr>
                  <a:t>𝜋</a:t>
                </a:r>
                <a:r>
                  <a:rPr lang="en-US" altLang="ko-KR" sz="1400">
                    <a:latin typeface="+mn-ea"/>
                  </a:rPr>
                  <a:t>(S, A)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Return</a:t>
                </a: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C18CEEA-3E5C-1B28-C051-8AC1333BA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125" y="1412776"/>
                <a:ext cx="2592388" cy="5047536"/>
              </a:xfrm>
              <a:prstGeom prst="rect">
                <a:avLst/>
              </a:prstGeom>
              <a:blipFill>
                <a:blip r:embed="rId3"/>
                <a:stretch>
                  <a:fillRect l="-488" t="-251" r="-439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D00D7AD4-773A-F8C6-637D-D39A7E72844B}"/>
              </a:ext>
            </a:extLst>
          </p:cNvPr>
          <p:cNvSpPr txBox="1"/>
          <p:nvPr/>
        </p:nvSpPr>
        <p:spPr>
          <a:xfrm>
            <a:off x="3138062" y="344003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70C0"/>
                </a:solidFill>
                <a:latin typeface="+mn-ea"/>
              </a:rPr>
              <a:t>State (S</a:t>
            </a:r>
            <a:r>
              <a:rPr lang="en-US" altLang="ko-KR" sz="1200" b="1" baseline="30000">
                <a:solidFill>
                  <a:srgbClr val="0070C0"/>
                </a:solidFill>
                <a:latin typeface="+mn-ea"/>
              </a:rPr>
              <a:t>t</a:t>
            </a:r>
            <a:r>
              <a:rPr lang="en-US" altLang="ko-KR" sz="1200" b="1">
                <a:solidFill>
                  <a:srgbClr val="0070C0"/>
                </a:solidFill>
                <a:latin typeface="+mn-ea"/>
              </a:rPr>
              <a:t>)</a:t>
            </a:r>
            <a:endParaRPr lang="ko-KR" altLang="en-US" sz="1200" b="1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21F73B-5662-5111-FDAC-402D28A108BB}"/>
              </a:ext>
            </a:extLst>
          </p:cNvPr>
          <p:cNvSpPr txBox="1"/>
          <p:nvPr/>
        </p:nvSpPr>
        <p:spPr>
          <a:xfrm>
            <a:off x="3136162" y="4293096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70C0"/>
                </a:solidFill>
                <a:latin typeface="+mn-ea"/>
              </a:rPr>
              <a:t>State (S</a:t>
            </a:r>
            <a:r>
              <a:rPr lang="en-US" altLang="ko-KR" sz="1200" b="1" baseline="30000">
                <a:solidFill>
                  <a:srgbClr val="0070C0"/>
                </a:solidFill>
                <a:latin typeface="+mn-ea"/>
              </a:rPr>
              <a:t>t+1</a:t>
            </a:r>
            <a:r>
              <a:rPr lang="en-US" altLang="ko-KR" sz="1200" b="1">
                <a:solidFill>
                  <a:srgbClr val="0070C0"/>
                </a:solidFill>
                <a:latin typeface="+mn-ea"/>
              </a:rPr>
              <a:t>)</a:t>
            </a:r>
            <a:endParaRPr lang="ko-KR" altLang="en-US" sz="1200" b="1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97D937-952E-9AA6-7F28-A9D48E83E1C4}"/>
              </a:ext>
            </a:extLst>
          </p:cNvPr>
          <p:cNvSpPr/>
          <p:nvPr/>
        </p:nvSpPr>
        <p:spPr>
          <a:xfrm>
            <a:off x="4072326" y="1844824"/>
            <a:ext cx="1080000" cy="468052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Return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D6B60CB-CC71-CEC2-2341-87A1842F4D6B}"/>
              </a:ext>
            </a:extLst>
          </p:cNvPr>
          <p:cNvSpPr/>
          <p:nvPr/>
        </p:nvSpPr>
        <p:spPr>
          <a:xfrm>
            <a:off x="2197264" y="1844824"/>
            <a:ext cx="1080000" cy="468052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Policy</a:t>
            </a:r>
            <a:endParaRPr lang="ko-KR" altLang="en-US">
              <a:solidFill>
                <a:srgbClr val="0070C0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7BAB9E4-06EE-7354-7E9D-CA94CAD94E74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 flipH="1">
            <a:off x="3676162" y="3717032"/>
            <a:ext cx="1900" cy="57606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FF31BD2E-E415-91A9-254A-386590DFD2B1}"/>
              </a:ext>
            </a:extLst>
          </p:cNvPr>
          <p:cNvSpPr>
            <a:spLocks noChangeAspect="1"/>
          </p:cNvSpPr>
          <p:nvPr/>
        </p:nvSpPr>
        <p:spPr>
          <a:xfrm>
            <a:off x="2648704" y="4437112"/>
            <a:ext cx="180000" cy="180000"/>
          </a:xfrm>
          <a:prstGeom prst="diamond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292B6EDD-F141-C94E-E9C2-571E694A8E99}"/>
              </a:ext>
            </a:extLst>
          </p:cNvPr>
          <p:cNvSpPr>
            <a:spLocks noChangeAspect="1"/>
          </p:cNvSpPr>
          <p:nvPr/>
        </p:nvSpPr>
        <p:spPr>
          <a:xfrm>
            <a:off x="2648704" y="6165304"/>
            <a:ext cx="180000" cy="180000"/>
          </a:xfrm>
          <a:prstGeom prst="diamond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C4241589-EC79-39B8-7FA1-399D47D11CF4}"/>
              </a:ext>
            </a:extLst>
          </p:cNvPr>
          <p:cNvSpPr>
            <a:spLocks noChangeAspect="1"/>
          </p:cNvSpPr>
          <p:nvPr/>
        </p:nvSpPr>
        <p:spPr>
          <a:xfrm>
            <a:off x="2648704" y="2348880"/>
            <a:ext cx="180000" cy="180000"/>
          </a:xfrm>
          <a:prstGeom prst="diamond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1" name="연결선: 꺾임 105">
            <a:extLst>
              <a:ext uri="{FF2B5EF4-FFF2-40B4-BE49-F238E27FC236}">
                <a16:creationId xmlns:a16="http://schemas.microsoft.com/office/drawing/2014/main" id="{D6EF35DD-5692-4699-FCEF-C78873D944CC}"/>
              </a:ext>
            </a:extLst>
          </p:cNvPr>
          <p:cNvCxnSpPr>
            <a:cxnSpLocks/>
            <a:stCxn id="38" idx="2"/>
            <a:endCxn id="16" idx="1"/>
          </p:cNvCxnSpPr>
          <p:nvPr/>
        </p:nvCxnSpPr>
        <p:spPr>
          <a:xfrm rot="5400000">
            <a:off x="866327" y="4095273"/>
            <a:ext cx="1350538" cy="2394216"/>
          </a:xfrm>
          <a:prstGeom prst="bentConnector4">
            <a:avLst>
              <a:gd name="adj1" fmla="val 26676"/>
              <a:gd name="adj2" fmla="val 109548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105">
            <a:extLst>
              <a:ext uri="{FF2B5EF4-FFF2-40B4-BE49-F238E27FC236}">
                <a16:creationId xmlns:a16="http://schemas.microsoft.com/office/drawing/2014/main" id="{264AFED8-A0F1-BA82-D160-E4DF9D3EC0D8}"/>
              </a:ext>
            </a:extLst>
          </p:cNvPr>
          <p:cNvCxnSpPr>
            <a:cxnSpLocks/>
            <a:stCxn id="40" idx="2"/>
            <a:endCxn id="24" idx="1"/>
          </p:cNvCxnSpPr>
          <p:nvPr/>
        </p:nvCxnSpPr>
        <p:spPr>
          <a:xfrm rot="5400000">
            <a:off x="803405" y="2069963"/>
            <a:ext cx="1476383" cy="2394216"/>
          </a:xfrm>
          <a:prstGeom prst="bentConnector4">
            <a:avLst>
              <a:gd name="adj1" fmla="val 28664"/>
              <a:gd name="adj2" fmla="val 109548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7B3EE4E-FEC2-7BB2-0618-73C501FFEF6F}"/>
              </a:ext>
            </a:extLst>
          </p:cNvPr>
          <p:cNvSpPr txBox="1"/>
          <p:nvPr/>
        </p:nvSpPr>
        <p:spPr>
          <a:xfrm>
            <a:off x="4089024" y="3441989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Q</a:t>
            </a:r>
            <a:r>
              <a:rPr lang="en-US" altLang="ko-KR" sz="1200" baseline="30000">
                <a:latin typeface="+mn-ea"/>
              </a:rPr>
              <a:t>𝜋</a:t>
            </a:r>
            <a:r>
              <a:rPr lang="en-US" altLang="ko-KR" sz="1200">
                <a:latin typeface="+mn-ea"/>
              </a:rPr>
              <a:t>(S, </a:t>
            </a:r>
            <a:r>
              <a:rPr lang="en-US" altLang="ko-KR" sz="1200" b="1">
                <a:solidFill>
                  <a:srgbClr val="00B050"/>
                </a:solidFill>
                <a:latin typeface="+mn-ea"/>
              </a:rPr>
              <a:t>A</a:t>
            </a:r>
            <a:r>
              <a:rPr lang="en-US" altLang="ko-KR" sz="1200">
                <a:latin typeface="+mn-ea"/>
              </a:rPr>
              <a:t>) </a:t>
            </a:r>
            <a:r>
              <a:rPr lang="en-US" altLang="ko-KR" sz="1200">
                <a:latin typeface="+mn-ea"/>
                <a:sym typeface="Wingdings" pitchFamily="2" charset="2"/>
              </a:rPr>
              <a:t> </a:t>
            </a:r>
            <a:r>
              <a:rPr lang="en-US" altLang="ko-KR" sz="1200">
                <a:solidFill>
                  <a:srgbClr val="0070C0"/>
                </a:solidFill>
                <a:latin typeface="+mn-ea"/>
                <a:sym typeface="Wingdings" pitchFamily="2" charset="2"/>
              </a:rPr>
              <a:t>Return</a:t>
            </a:r>
            <a:endParaRPr lang="ko-KR" altLang="en-US" sz="1200" b="1">
              <a:solidFill>
                <a:srgbClr val="0070C0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A877229-BD98-4358-1FF1-444AB2126CC3}"/>
                  </a:ext>
                </a:extLst>
              </p:cNvPr>
              <p:cNvSpPr txBox="1"/>
              <p:nvPr/>
            </p:nvSpPr>
            <p:spPr>
              <a:xfrm>
                <a:off x="2192760" y="3430741"/>
                <a:ext cx="1080000" cy="64633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l-GR" altLang="ko-KR" sz="12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200" dirty="0">
                    <a:latin typeface="+mn-ea"/>
                  </a:rPr>
                  <a:t>(</a:t>
                </a:r>
                <a:r>
                  <a:rPr lang="en-US" altLang="ko-KR" sz="1200">
                    <a:latin typeface="+mn-ea"/>
                  </a:rPr>
                  <a:t>S) </a:t>
                </a:r>
                <a:r>
                  <a:rPr lang="en-US" altLang="ko-KR" sz="1200">
                    <a:latin typeface="+mn-ea"/>
                    <a:sym typeface="Wingdings" pitchFamily="2" charset="2"/>
                  </a:rPr>
                  <a:t> </a:t>
                </a:r>
                <a:r>
                  <a:rPr lang="en-US" altLang="ko-KR" sz="1200" b="1">
                    <a:solidFill>
                      <a:srgbClr val="00B050"/>
                    </a:solidFill>
                    <a:latin typeface="+mn-ea"/>
                    <a:sym typeface="Wingdings" pitchFamily="2" charset="2"/>
                  </a:rPr>
                  <a:t>A</a:t>
                </a:r>
              </a:p>
              <a:p>
                <a:pPr algn="ctr"/>
                <a:endParaRPr lang="en-US" altLang="ko-KR" sz="1200">
                  <a:latin typeface="+mn-ea"/>
                </a:endParaRPr>
              </a:p>
              <a:p>
                <a:pPr algn="ctr"/>
                <a:r>
                  <a:rPr lang="en-US" altLang="ko-KR" sz="1200">
                    <a:latin typeface="+mn-ea"/>
                  </a:rPr>
                  <a:t>V</a:t>
                </a:r>
                <a:r>
                  <a:rPr lang="en-US" altLang="ko-KR" sz="1200" baseline="30000">
                    <a:latin typeface="+mn-ea"/>
                  </a:rPr>
                  <a:t>𝜋</a:t>
                </a:r>
                <a:r>
                  <a:rPr lang="en-US" altLang="ko-KR" sz="1200">
                    <a:latin typeface="+mn-ea"/>
                  </a:rPr>
                  <a:t>(S) </a:t>
                </a:r>
                <a:r>
                  <a:rPr lang="en-US" altLang="ko-KR" sz="1200">
                    <a:latin typeface="+mn-ea"/>
                    <a:sym typeface="Wingdings" pitchFamily="2" charset="2"/>
                  </a:rPr>
                  <a:t> </a:t>
                </a:r>
                <a:r>
                  <a:rPr lang="en-US" altLang="ko-KR" sz="1200">
                    <a:solidFill>
                      <a:srgbClr val="0070C0"/>
                    </a:solidFill>
                    <a:latin typeface="+mn-ea"/>
                    <a:sym typeface="Wingdings" pitchFamily="2" charset="2"/>
                  </a:rPr>
                  <a:t>Return</a:t>
                </a:r>
                <a:endParaRPr lang="ko-KR" altLang="en-US" sz="1200" b="1">
                  <a:solidFill>
                    <a:srgbClr val="0070C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A877229-BD98-4358-1FF1-444AB2126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760" y="3430741"/>
                <a:ext cx="1080000" cy="646331"/>
              </a:xfrm>
              <a:prstGeom prst="rect">
                <a:avLst/>
              </a:prstGeom>
              <a:blipFill>
                <a:blip r:embed="rId4"/>
                <a:stretch>
                  <a:fillRect l="-5814" t="-1923" r="-6977" b="-384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091191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DRL (Deep Reinforcement Learning, </a:t>
            </a:r>
            <a:r>
              <a:rPr lang="ko-KR" altLang="en-US" sz="1600" dirty="0">
                <a:latin typeface="+mn-ea"/>
              </a:rPr>
              <a:t>심층 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660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성공 사례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AlphaGo Zero</a:t>
            </a:r>
          </a:p>
          <a:p>
            <a:pPr lvl="2"/>
            <a:r>
              <a:rPr lang="ko-KR" altLang="en-US" sz="1400">
                <a:latin typeface="+mn-ea"/>
              </a:rPr>
              <a:t>하나의 신경망으로 바둑돌의 움직임</a:t>
            </a:r>
            <a:r>
              <a:rPr lang="en-US" altLang="ko-KR" sz="1400">
                <a:latin typeface="+mn-ea"/>
              </a:rPr>
              <a:t>(Action)</a:t>
            </a:r>
            <a:r>
              <a:rPr lang="ko-KR" altLang="en-US" sz="1400">
                <a:latin typeface="+mn-ea"/>
              </a:rPr>
              <a:t>과 가치</a:t>
            </a:r>
            <a:r>
              <a:rPr lang="en-US" altLang="ko-KR" sz="1400">
                <a:latin typeface="+mn-ea"/>
              </a:rPr>
              <a:t>(Return)</a:t>
            </a:r>
            <a:r>
              <a:rPr lang="ko-KR" altLang="en-US" sz="1400">
                <a:latin typeface="+mn-ea"/>
              </a:rPr>
              <a:t>를 학습함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40 Block Residual CNN (ResNet)</a:t>
            </a:r>
            <a:r>
              <a:rPr lang="ko-KR" altLang="en-US" sz="1400">
                <a:latin typeface="+mn-ea"/>
              </a:rPr>
              <a:t>을 사용하여 </a:t>
            </a:r>
            <a:r>
              <a:rPr lang="en-US" altLang="ko-KR" sz="1400">
                <a:latin typeface="+mn-ea"/>
              </a:rPr>
              <a:t>40</a:t>
            </a:r>
            <a:r>
              <a:rPr lang="ko-KR" altLang="en-US" sz="1400">
                <a:latin typeface="+mn-ea"/>
              </a:rPr>
              <a:t>일간 학습 </a:t>
            </a:r>
            <a:r>
              <a:rPr lang="en-US" altLang="ko-KR" sz="1400">
                <a:latin typeface="+mn-ea"/>
              </a:rPr>
              <a:t>(2,900</a:t>
            </a:r>
            <a:r>
              <a:rPr lang="ko-KR" altLang="en-US" sz="1400">
                <a:latin typeface="+mn-ea"/>
              </a:rPr>
              <a:t>만번 바둑을 둠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64 GPU, 19 CPU</a:t>
            </a:r>
            <a:r>
              <a:rPr lang="ko-KR" altLang="en-US" sz="1400">
                <a:latin typeface="+mn-ea"/>
              </a:rPr>
              <a:t> 장비에서 </a:t>
            </a:r>
            <a:r>
              <a:rPr lang="en-US" altLang="ko-KR" sz="1400">
                <a:latin typeface="+mn-ea"/>
              </a:rPr>
              <a:t>TensorFlow</a:t>
            </a:r>
            <a:r>
              <a:rPr lang="ko-KR" altLang="en-US" sz="1400">
                <a:latin typeface="+mn-ea"/>
              </a:rPr>
              <a:t>를 사용하여 학습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AI </a:t>
            </a:r>
            <a:r>
              <a:rPr lang="ko-KR" altLang="en-US" sz="1400">
                <a:latin typeface="+mn-ea"/>
              </a:rPr>
              <a:t>제어 </a:t>
            </a:r>
            <a:r>
              <a:rPr lang="en-US" altLang="ko-KR" sz="1400">
                <a:latin typeface="+mn-ea"/>
              </a:rPr>
              <a:t>sailplanes</a:t>
            </a:r>
          </a:p>
          <a:p>
            <a:pPr lvl="2"/>
            <a:r>
              <a:rPr lang="ko-KR" altLang="en-US" sz="1400">
                <a:latin typeface="+mn-ea"/>
              </a:rPr>
              <a:t>자동 조종 항법을 위한 컨트롤러 시스템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Locomotion behavior (</a:t>
            </a:r>
            <a:r>
              <a:rPr lang="ko-KR" altLang="en-US" sz="1400">
                <a:latin typeface="+mn-ea"/>
              </a:rPr>
              <a:t>보행 능력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ko-KR" altLang="en-US" sz="1400">
                <a:latin typeface="+mn-ea"/>
              </a:rPr>
              <a:t>복잡 다양한 환경에서 보행 능력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DQN (Deep Q-Network, </a:t>
            </a:r>
            <a:r>
              <a:rPr lang="ko-KR" altLang="en-US" sz="1600">
                <a:latin typeface="+mn-ea"/>
              </a:rPr>
              <a:t>심층 </a:t>
            </a:r>
            <a:r>
              <a:rPr lang="en-US" altLang="ko-KR" sz="1600">
                <a:latin typeface="+mn-ea"/>
              </a:rPr>
              <a:t>Q </a:t>
            </a:r>
            <a:r>
              <a:rPr lang="ko-KR" altLang="en-US" sz="1600">
                <a:latin typeface="+mn-ea"/>
              </a:rPr>
              <a:t>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Action-Value (</a:t>
            </a:r>
            <a:r>
              <a:rPr lang="ko-KR" altLang="en-US" sz="1400">
                <a:latin typeface="+mn-ea"/>
              </a:rPr>
              <a:t>행동 가치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 함수</a:t>
            </a:r>
            <a:r>
              <a:rPr lang="en-US" altLang="ko-KR" sz="1400">
                <a:latin typeface="+mn-ea"/>
              </a:rPr>
              <a:t>		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Q</a:t>
            </a:r>
            <a:r>
              <a:rPr lang="en-US" altLang="ko-KR" sz="1400" baseline="30000">
                <a:solidFill>
                  <a:srgbClr val="0070C0"/>
                </a:solidFill>
                <a:latin typeface="+mn-ea"/>
              </a:rPr>
              <a:t>𝜋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(S, </a:t>
            </a:r>
            <a:r>
              <a:rPr lang="en-US" altLang="ko-KR" sz="1400" b="1">
                <a:solidFill>
                  <a:srgbClr val="00B050"/>
                </a:solidFill>
                <a:latin typeface="+mn-ea"/>
              </a:rPr>
              <a:t>A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)	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itchFamily="2" charset="2"/>
              </a:rPr>
              <a:t> Return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Double DQN</a:t>
            </a:r>
          </a:p>
          <a:p>
            <a:pPr lvl="1"/>
            <a:r>
              <a:rPr lang="en-US" altLang="ko-KR" sz="1400">
                <a:latin typeface="+mn-ea"/>
              </a:rPr>
              <a:t>Dueling DQN</a:t>
            </a:r>
          </a:p>
          <a:p>
            <a:pPr lvl="1"/>
            <a:r>
              <a:rPr lang="en-US" altLang="ko-KR" sz="1400">
                <a:latin typeface="+mn-ea"/>
              </a:rPr>
              <a:t>Rainbow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DDPG (Deep Deterministic Policy Gradient, </a:t>
            </a:r>
            <a:r>
              <a:rPr lang="ko-KR" altLang="en-US" sz="1600">
                <a:latin typeface="+mn-ea"/>
              </a:rPr>
              <a:t>심층 확정적 정책 그래디언트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6EE0B69-C962-D1EB-21FE-CF8FEFC64D9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971921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DRL (Deep Reinforcement Learning, </a:t>
            </a:r>
            <a:r>
              <a:rPr lang="ko-KR" altLang="en-US" sz="1600" dirty="0">
                <a:latin typeface="+mn-ea"/>
              </a:rPr>
              <a:t>심층 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강화학습 알고리즘 분류</a:t>
            </a:r>
            <a:endParaRPr lang="en-US" altLang="ko-KR" sz="16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6EE0B69-C962-D1EB-21FE-CF8FEFC64D9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036239-BF0A-149B-AD0B-F1669A5F4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67" y="1723667"/>
            <a:ext cx="8827246" cy="46274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69F1E5-D0A9-004E-E360-88C4A08DC587}"/>
              </a:ext>
            </a:extLst>
          </p:cNvPr>
          <p:cNvSpPr txBox="1"/>
          <p:nvPr/>
        </p:nvSpPr>
        <p:spPr>
          <a:xfrm>
            <a:off x="704528" y="6351131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https://www.thedatahunt.com/trend-insight/reinforcement-learning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6341749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LHF applied to ChatGPT">
            <a:extLst>
              <a:ext uri="{FF2B5EF4-FFF2-40B4-BE49-F238E27FC236}">
                <a16:creationId xmlns:a16="http://schemas.microsoft.com/office/drawing/2014/main" id="{770B6816-1311-6370-A20E-EBC9F487D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529" y="3890155"/>
            <a:ext cx="4592960" cy="270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DRL (Deep Reinforcement Learning, </a:t>
            </a:r>
            <a:r>
              <a:rPr lang="ko-KR" altLang="en-US" sz="1600" dirty="0">
                <a:latin typeface="+mn-ea"/>
              </a:rPr>
              <a:t>심층 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적용 분야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로보틱스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제품 조립과 결함 검사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재고 관리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게임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자율 주행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NLP</a:t>
            </a:r>
          </a:p>
          <a:p>
            <a:pPr lvl="2"/>
            <a:r>
              <a:rPr lang="en-US" altLang="ko-KR" sz="1400">
                <a:latin typeface="+mn-ea"/>
              </a:rPr>
              <a:t>Text generation (</a:t>
            </a:r>
            <a:r>
              <a:rPr lang="ko-KR" altLang="en-US" sz="1400">
                <a:latin typeface="+mn-ea"/>
              </a:rPr>
              <a:t>텍스트 생성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Dialogue systems (</a:t>
            </a:r>
            <a:r>
              <a:rPr lang="ko-KR" altLang="en-US" sz="1400">
                <a:latin typeface="+mn-ea"/>
              </a:rPr>
              <a:t>대화 시스템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Sentiment analysis (</a:t>
            </a:r>
            <a:r>
              <a:rPr lang="ko-KR" altLang="en-US" sz="1400">
                <a:latin typeface="+mn-ea"/>
              </a:rPr>
              <a:t>감정 분석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Text summarization (</a:t>
            </a:r>
            <a:r>
              <a:rPr lang="ko-KR" altLang="en-US" sz="1400">
                <a:latin typeface="+mn-ea"/>
              </a:rPr>
              <a:t>텍스트 요약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RLHF (Reinforcement Learning from Human Feedback)</a:t>
            </a: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6EE0B69-C962-D1EB-21FE-CF8FEFC64D9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442C3E-937F-D8DF-720E-DD26070EB9D9}"/>
              </a:ext>
            </a:extLst>
          </p:cNvPr>
          <p:cNvSpPr txBox="1"/>
          <p:nvPr/>
        </p:nvSpPr>
        <p:spPr>
          <a:xfrm>
            <a:off x="4953000" y="6423139"/>
            <a:ext cx="4392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https://www.thedatahunt.com/trend-insight/reinforcement-learning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0121501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AutoML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581755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F3E316A-AD40-56E6-EC91-12BDC6DE32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7" r="12927"/>
          <a:stretch/>
        </p:blipFill>
        <p:spPr bwMode="auto">
          <a:xfrm>
            <a:off x="824109" y="1826143"/>
            <a:ext cx="6037243" cy="427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075BF4-7E50-42F9-5286-1183709B88E4}"/>
              </a:ext>
            </a:extLst>
          </p:cNvPr>
          <p:cNvSpPr txBox="1"/>
          <p:nvPr/>
        </p:nvSpPr>
        <p:spPr>
          <a:xfrm>
            <a:off x="824110" y="6165304"/>
            <a:ext cx="8737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https://fastcampus.co.kr/media_data_automl?gclid=CjwKCAjwivemBhBhEiwAJxNWNxQdm51PI5iX1NpCN7TLabK_0kDcp-swrlk4v2Lgn75di3HWximGuRoCMogQAvD_BwE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7CC3AE67-DCED-F2BC-490B-99059E21378E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도메인 전문가가 머신러닝 기술을 사용할 수 있도록 한다</a:t>
            </a:r>
            <a:r>
              <a:rPr lang="en-US" altLang="ko-KR" sz="160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5823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Activation Functions (</a:t>
            </a:r>
            <a:r>
              <a:rPr lang="ko-KR" altLang="en-US" sz="1600">
                <a:latin typeface="+mn-ea"/>
              </a:rPr>
              <a:t>활성화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https://reniew.github.io/12/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sigmoid</a:t>
            </a:r>
            <a:r>
              <a:rPr lang="en-US" altLang="ko-KR" sz="1400">
                <a:latin typeface="+mn-ea"/>
              </a:rPr>
              <a:t>		: Sigmoid, [0, 1]			: </a:t>
            </a:r>
            <a:r>
              <a:rPr lang="ko-KR" altLang="en-US" sz="1400">
                <a:latin typeface="+mn-ea"/>
              </a:rPr>
              <a:t>이진 분류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hard_sigmoid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tanh		: TanH, [-1, 1] 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Sigmoid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	: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이진 분류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softmax</a:t>
            </a:r>
            <a:r>
              <a:rPr lang="en-US" altLang="ko-KR" sz="1400">
                <a:latin typeface="+mn-ea"/>
              </a:rPr>
              <a:t>		: Softmax, Output</a:t>
            </a:r>
            <a:r>
              <a:rPr lang="ko-KR" altLang="en-US" sz="1400">
                <a:latin typeface="+mn-ea"/>
              </a:rPr>
              <a:t>의 총합은 </a:t>
            </a:r>
            <a:r>
              <a:rPr lang="en-US" altLang="ko-KR" sz="1400">
                <a:latin typeface="+mn-ea"/>
              </a:rPr>
              <a:t>1 (</a:t>
            </a:r>
            <a:r>
              <a:rPr lang="ko-KR" altLang="en-US" sz="1400">
                <a:latin typeface="+mn-ea"/>
              </a:rPr>
              <a:t>확률</a:t>
            </a:r>
            <a:r>
              <a:rPr lang="en-US" altLang="ko-KR" sz="1400">
                <a:latin typeface="+mn-ea"/>
              </a:rPr>
              <a:t>)	: </a:t>
            </a:r>
            <a:r>
              <a:rPr lang="ko-KR" altLang="en-US" sz="1400">
                <a:latin typeface="+mn-ea"/>
              </a:rPr>
              <a:t>다중 분류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		: ReLU (Rectified Linear Unit), [0, x]	: </a:t>
            </a:r>
            <a:r>
              <a:rPr lang="ko-KR" altLang="en-US" sz="1400">
                <a:latin typeface="+mn-ea"/>
              </a:rPr>
              <a:t>연산이 빠름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LeakyReLU		: [0.01x, x] 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ReLU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PReLU		: [ax, x] 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Leakly ReLU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elu		: ELU (Exponential Linear Unit), [a(e</a:t>
            </a:r>
            <a:r>
              <a:rPr lang="en-US" altLang="ko-KR" sz="1400" baseline="30000">
                <a:latin typeface="+mn-ea"/>
              </a:rPr>
              <a:t>x</a:t>
            </a:r>
            <a:r>
              <a:rPr lang="en-US" altLang="ko-KR" sz="1400">
                <a:latin typeface="+mn-ea"/>
              </a:rPr>
              <a:t> -1), x]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</a:t>
            </a:r>
            <a:r>
              <a:rPr lang="en-US" altLang="ko-KR" sz="1400">
                <a:latin typeface="+mn-ea"/>
              </a:rPr>
              <a:t>TanH + ReLU</a:t>
            </a:r>
          </a:p>
          <a:p>
            <a:pPr lvl="1"/>
            <a:r>
              <a:rPr lang="en-US" altLang="ko-KR" sz="1400">
                <a:latin typeface="+mn-ea"/>
              </a:rPr>
              <a:t>ThresholderdReLU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linear		: Linear, </a:t>
            </a:r>
            <a:r>
              <a:rPr lang="ko-KR" altLang="en-US" sz="1400">
                <a:latin typeface="+mn-ea"/>
              </a:rPr>
              <a:t>입력값을 그대로 출력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11560049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43533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데이터 준비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Cleansing (</a:t>
            </a:r>
            <a:r>
              <a:rPr lang="ko-KR" altLang="en-US" sz="1400">
                <a:latin typeface="+mn-ea"/>
              </a:rPr>
              <a:t>데이터 정리</a:t>
            </a:r>
            <a:r>
              <a:rPr lang="en-US" altLang="ko-KR" sz="1400">
                <a:latin typeface="+mn-ea"/>
              </a:rPr>
              <a:t>)			:</a:t>
            </a:r>
            <a:r>
              <a:rPr lang="ko-KR" altLang="en-US" sz="1400">
                <a:latin typeface="+mn-ea"/>
              </a:rPr>
              <a:t> 데이터 품질 향상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Synthesis (</a:t>
            </a:r>
            <a:r>
              <a:rPr lang="ko-KR" altLang="en-US" sz="1400">
                <a:latin typeface="+mn-ea"/>
              </a:rPr>
              <a:t>데이터 합성</a:t>
            </a:r>
            <a:r>
              <a:rPr lang="en-US" altLang="ko-KR" sz="1400">
                <a:latin typeface="+mn-ea"/>
              </a:rPr>
              <a:t>)			:</a:t>
            </a:r>
            <a:r>
              <a:rPr lang="ko-KR" altLang="en-US" sz="1400">
                <a:latin typeface="+mn-ea"/>
              </a:rPr>
              <a:t> 합성 데이터 생성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Feature Engineering</a:t>
            </a:r>
          </a:p>
          <a:p>
            <a:pPr lvl="1"/>
            <a:r>
              <a:rPr lang="en-US" altLang="ko-KR" sz="1400">
                <a:latin typeface="+mn-ea"/>
              </a:rPr>
              <a:t>Feature selection (</a:t>
            </a:r>
            <a:r>
              <a:rPr lang="ko-KR" altLang="en-US" sz="1400">
                <a:latin typeface="+mn-ea"/>
              </a:rPr>
              <a:t>특징 선택</a:t>
            </a:r>
            <a:r>
              <a:rPr lang="en-US" altLang="ko-KR" sz="1400">
                <a:latin typeface="+mn-ea"/>
              </a:rPr>
              <a:t>)		:</a:t>
            </a:r>
            <a:r>
              <a:rPr lang="ko-KR" altLang="en-US" sz="1400">
                <a:latin typeface="+mn-ea"/>
              </a:rPr>
              <a:t> 의미 있는 특징의 부분 집합을 선택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Feature construction (</a:t>
            </a:r>
            <a:r>
              <a:rPr lang="ko-KR" altLang="en-US" sz="1400">
                <a:latin typeface="+mn-ea"/>
              </a:rPr>
              <a:t>특징 구성</a:t>
            </a:r>
            <a:r>
              <a:rPr lang="en-US" altLang="ko-KR" sz="1400">
                <a:latin typeface="+mn-ea"/>
              </a:rPr>
              <a:t>)		:</a:t>
            </a:r>
            <a:r>
              <a:rPr lang="ko-KR" altLang="en-US" sz="1400">
                <a:latin typeface="+mn-ea"/>
              </a:rPr>
              <a:t> 새로운 파생 특징을 구축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Feature extraction (</a:t>
            </a:r>
            <a:r>
              <a:rPr lang="ko-KR" altLang="en-US" sz="1400">
                <a:latin typeface="+mn-ea"/>
              </a:rPr>
              <a:t>특징 추출</a:t>
            </a:r>
            <a:r>
              <a:rPr lang="en-US" altLang="ko-KR" sz="1400">
                <a:latin typeface="+mn-ea"/>
              </a:rPr>
              <a:t>)		:</a:t>
            </a:r>
            <a:r>
              <a:rPr lang="ko-KR" altLang="en-US" sz="1400">
                <a:latin typeface="+mn-ea"/>
              </a:rPr>
              <a:t> 매핑 기능을 사용해 원래 특징 공간을 변경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모델 생성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Model Generation (</a:t>
            </a:r>
            <a:r>
              <a:rPr lang="ko-KR" altLang="en-US" sz="1400">
                <a:latin typeface="+mn-ea"/>
              </a:rPr>
              <a:t>모델 생성</a:t>
            </a:r>
            <a:r>
              <a:rPr lang="en-US" altLang="ko-KR" sz="1400">
                <a:latin typeface="+mn-ea"/>
              </a:rPr>
              <a:t>)</a:t>
            </a:r>
            <a:endParaRPr lang="en-US" altLang="ko-KR" sz="1400">
              <a:latin typeface="+mn-ea"/>
              <a:sym typeface="Wingdings" panose="05000000000000000000" pitchFamily="2" charset="2"/>
            </a:endParaRPr>
          </a:p>
          <a:p>
            <a:pPr lvl="2"/>
            <a:r>
              <a:rPr lang="en-US" altLang="ko-KR" sz="1400">
                <a:latin typeface="+mn-ea"/>
                <a:sym typeface="Wingdings" panose="05000000000000000000" pitchFamily="2" charset="2"/>
              </a:rPr>
              <a:t>NAS (Neural Architecture Search,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 신경 구조 검색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)</a:t>
            </a:r>
          </a:p>
          <a:p>
            <a:pPr lvl="3"/>
            <a:r>
              <a:rPr lang="ko-KR" altLang="en-US" sz="1400">
                <a:latin typeface="+mn-ea"/>
                <a:sym typeface="Wingdings" panose="05000000000000000000" pitchFamily="2" charset="2"/>
              </a:rPr>
              <a:t>거의 모든 딥러닝 모델을 포함한 일련의 기본 작업을 결합해 모델을 생성</a:t>
            </a:r>
            <a:endParaRPr lang="en-US" altLang="ko-KR" sz="1400">
              <a:latin typeface="+mn-ea"/>
              <a:sym typeface="Wingdings" panose="05000000000000000000" pitchFamily="2" charset="2"/>
            </a:endParaRPr>
          </a:p>
          <a:p>
            <a:pPr lvl="3"/>
            <a:r>
              <a:rPr lang="ko-KR" altLang="en-US" sz="1400">
                <a:latin typeface="+mn-ea"/>
                <a:sym typeface="Wingdings" panose="05000000000000000000" pitchFamily="2" charset="2"/>
              </a:rPr>
              <a:t>신경망을 사용하여 신경망을 설계하는 것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ENAS (Efficient Neural Architecture Search)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: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NAS</a:t>
            </a:r>
            <a:r>
              <a:rPr lang="ko-KR" altLang="en-US" sz="1400">
                <a:latin typeface="+mn-ea"/>
              </a:rPr>
              <a:t>보다 </a:t>
            </a:r>
            <a:r>
              <a:rPr lang="en-US" altLang="ko-KR" sz="1400">
                <a:latin typeface="+mn-ea"/>
              </a:rPr>
              <a:t>1,000</a:t>
            </a:r>
            <a:r>
              <a:rPr lang="ko-KR" altLang="en-US" sz="1400">
                <a:latin typeface="+mn-ea"/>
              </a:rPr>
              <a:t>배 빠름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전이 학습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GP (Genetic Programming, </a:t>
            </a:r>
            <a:r>
              <a:rPr lang="ko-KR" altLang="en-US" sz="1400">
                <a:latin typeface="+mn-ea"/>
              </a:rPr>
              <a:t>유전자 프로그래밍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+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EA (Evolutionary Algorithms, </a:t>
            </a:r>
            <a:r>
              <a:rPr lang="ko-KR" altLang="en-US" sz="1400">
                <a:latin typeface="+mn-ea"/>
              </a:rPr>
              <a:t>진화 알고리즘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초매개 변수 튜닝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Batch size, Learning rate, …</a:t>
            </a: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573252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6146" name="Picture 2" descr="Automated Machine learning">
            <a:extLst>
              <a:ext uri="{FF2B5EF4-FFF2-40B4-BE49-F238E27FC236}">
                <a16:creationId xmlns:a16="http://schemas.microsoft.com/office/drawing/2014/main" id="{9A9DBA15-8BD1-DBC2-B466-6B42E6959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82" y="1733806"/>
            <a:ext cx="8593906" cy="35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37FA70-46A0-C3B4-A615-D05D32841D9E}"/>
              </a:ext>
            </a:extLst>
          </p:cNvPr>
          <p:cNvSpPr txBox="1"/>
          <p:nvPr/>
        </p:nvSpPr>
        <p:spPr>
          <a:xfrm>
            <a:off x="824110" y="5333146"/>
            <a:ext cx="87374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https://learn.microsoft.com/en-us/azure/machine-learning/concept-automated-ml?view=azureml-api-2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5885836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초매개 변수 튜닝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885F372-CA16-FFA8-E952-DB35ED599F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3" r="9292"/>
          <a:stretch/>
        </p:blipFill>
        <p:spPr bwMode="auto">
          <a:xfrm>
            <a:off x="819454" y="1751330"/>
            <a:ext cx="8064896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CD65D7-C0BD-0EF5-CAAA-F77334E5F0AC}"/>
              </a:ext>
            </a:extLst>
          </p:cNvPr>
          <p:cNvSpPr txBox="1"/>
          <p:nvPr/>
        </p:nvSpPr>
        <p:spPr>
          <a:xfrm>
            <a:off x="824110" y="4166274"/>
            <a:ext cx="8737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https://fastcampus.co.kr/media_data_automl?gclid=CjwKCAjwivemBhBhEiwAJxNWNxQdm51PI5iX1NpCN7TLabK_0kDcp-swrlk4v2Lgn75di3HWximGuRoCMogQAvD_BwE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62637001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8825FAC-BDE7-D101-D01D-166E2CB57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90" y="1769626"/>
            <a:ext cx="8165894" cy="446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71C0A3-54D3-EFB2-8421-36EC8D8F5546}"/>
              </a:ext>
            </a:extLst>
          </p:cNvPr>
          <p:cNvSpPr txBox="1"/>
          <p:nvPr/>
        </p:nvSpPr>
        <p:spPr>
          <a:xfrm>
            <a:off x="1136576" y="6351429"/>
            <a:ext cx="58325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https://docs.treasuredata.com/display/public/PD/AutoML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471625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AI </a:t>
            </a:r>
            <a:r>
              <a:rPr lang="ko-KR" altLang="en-US">
                <a:latin typeface="+mn-ea"/>
              </a:rPr>
              <a:t>반도체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01319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AI </a:t>
            </a:r>
            <a:r>
              <a:rPr lang="ko-KR" altLang="en-US" sz="2400">
                <a:latin typeface="+mn-ea"/>
              </a:rPr>
              <a:t>반도체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AI </a:t>
            </a:r>
            <a:r>
              <a:rPr lang="ko-KR" altLang="en-US" sz="1600">
                <a:latin typeface="+mn-ea"/>
              </a:rPr>
              <a:t>반도체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1398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업체</a:t>
            </a: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퀼컴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인텔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엔비디아</a:t>
            </a:r>
          </a:p>
          <a:p>
            <a:pPr lvl="1"/>
            <a:r>
              <a:rPr lang="en" altLang="ko-Kore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SKT,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구글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아마존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애플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테슬라</a:t>
            </a:r>
            <a:endParaRPr lang="en-US" altLang="ko-KR" sz="14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altLang="ko-KR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ko-KR" altLang="en-US" sz="1600">
                <a:solidFill>
                  <a:srgbClr val="000000"/>
                </a:solidFill>
                <a:latin typeface="Menlo" panose="020B0609030804020204" pitchFamily="49" charset="0"/>
              </a:rPr>
              <a:t>종류</a:t>
            </a:r>
            <a:endParaRPr lang="en-US" altLang="ko-KR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엔비디아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GPU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AMD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CDNA-2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CDNA-3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Google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TPU (Tensor Process Unit)</a:t>
            </a: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삼성전자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HBM3-PIM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하이닉스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GDDR6-AiM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SKT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SAPEON X220</a:t>
            </a:r>
          </a:p>
          <a:p>
            <a:endParaRPr lang="ko-KR" altLang="en-US" sz="16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E01AB7F-769E-6AA2-24CF-CF7D70C9ADB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329689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837152"/>
          </a:xfrm>
        </p:spPr>
        <p:txBody>
          <a:bodyPr/>
          <a:lstStyle/>
          <a:p>
            <a:r>
              <a:rPr lang="en-US" altLang="ko-KR" dirty="0"/>
              <a:t>IoT</a:t>
            </a:r>
          </a:p>
          <a:p>
            <a:r>
              <a:rPr lang="en-US" altLang="ko-KR" dirty="0"/>
              <a:t>Stock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Deep Learning </a:t>
            </a:r>
            <a:r>
              <a:rPr lang="ko-KR" altLang="en-US" dirty="0">
                <a:latin typeface="+mn-ea"/>
              </a:rPr>
              <a:t>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744802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Deep Learning </a:t>
            </a:r>
            <a:r>
              <a:rPr lang="ko-KR" altLang="en-US" sz="2400">
                <a:latin typeface="+mn-ea"/>
              </a:rPr>
              <a:t>활용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SCADA (Supervisory Control and Data Acquisition)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1398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52 customers</a:t>
            </a:r>
          </a:p>
          <a:p>
            <a:pPr lvl="1"/>
            <a:r>
              <a:rPr lang="en-US" altLang="ko-KR" sz="1400">
                <a:latin typeface="+mn-ea"/>
              </a:rPr>
              <a:t>10 device types</a:t>
            </a:r>
          </a:p>
          <a:p>
            <a:pPr lvl="1"/>
            <a:r>
              <a:rPr lang="en-US" altLang="ko-KR" sz="1400">
                <a:latin typeface="+mn-ea"/>
              </a:rPr>
              <a:t>2,056 devices			: </a:t>
            </a:r>
            <a:r>
              <a:rPr lang="ko-KR" altLang="en-US" sz="1400">
                <a:latin typeface="+mn-ea"/>
              </a:rPr>
              <a:t>장비 설정 데이터</a:t>
            </a:r>
            <a:endParaRPr lang="en-US" altLang="ko-KR" sz="1400">
              <a:latin typeface="+mn-ea"/>
            </a:endParaRPr>
          </a:p>
          <a:p>
            <a:r>
              <a:rPr lang="ko-KR" altLang="en-US" sz="1600">
                <a:latin typeface="+mn-ea"/>
              </a:rPr>
              <a:t>약 </a:t>
            </a:r>
            <a:r>
              <a:rPr lang="en-US" altLang="ko-KR" sz="1600">
                <a:latin typeface="+mn-ea"/>
              </a:rPr>
              <a:t>80</a:t>
            </a:r>
            <a:r>
              <a:rPr lang="ko-KR" altLang="en-US" sz="1600">
                <a:latin typeface="+mn-ea"/>
              </a:rPr>
              <a:t>억 장비 데이터 </a:t>
            </a:r>
            <a:r>
              <a:rPr lang="en-US" altLang="ko-KR" sz="1600">
                <a:latin typeface="+mn-ea"/>
              </a:rPr>
              <a:t>(</a:t>
            </a:r>
            <a:r>
              <a:rPr lang="ko-KR" altLang="en-US" sz="1600">
                <a:latin typeface="+mn-ea"/>
              </a:rPr>
              <a:t>월 약 </a:t>
            </a:r>
            <a:r>
              <a:rPr lang="en-US" altLang="ko-KR" sz="1600">
                <a:latin typeface="+mn-ea"/>
              </a:rPr>
              <a:t>70GB)</a:t>
            </a:r>
          </a:p>
          <a:p>
            <a:pPr lvl="1"/>
            <a:r>
              <a:rPr lang="ko-KR" altLang="en-US" sz="1200">
                <a:latin typeface="+mn-ea"/>
              </a:rPr>
              <a:t>데이터 수집 일시 </a:t>
            </a:r>
            <a:r>
              <a:rPr lang="en-US" altLang="ko-KR" sz="1200">
                <a:latin typeface="+mn-ea"/>
              </a:rPr>
              <a:t>(YYMMDDHHmmss)</a:t>
            </a:r>
          </a:p>
          <a:p>
            <a:pPr lvl="1"/>
            <a:r>
              <a:rPr lang="en-US" altLang="ko-KR" sz="1200">
                <a:latin typeface="+mn-ea"/>
              </a:rPr>
              <a:t>DC </a:t>
            </a:r>
            <a:r>
              <a:rPr lang="ko-KR" altLang="en-US" sz="1200">
                <a:latin typeface="+mn-ea"/>
              </a:rPr>
              <a:t>전압</a:t>
            </a:r>
            <a:r>
              <a:rPr lang="en-US" altLang="ko-KR" sz="1200">
                <a:latin typeface="+mn-ea"/>
              </a:rPr>
              <a:t>, DC </a:t>
            </a:r>
            <a:r>
              <a:rPr lang="ko-KR" altLang="en-US" sz="1200">
                <a:latin typeface="+mn-ea"/>
              </a:rPr>
              <a:t>전류</a:t>
            </a:r>
            <a:r>
              <a:rPr lang="en-US" altLang="ko-KR" sz="1200">
                <a:latin typeface="+mn-ea"/>
              </a:rPr>
              <a:t>, AC </a:t>
            </a:r>
            <a:r>
              <a:rPr lang="ko-KR" altLang="en-US" sz="1200">
                <a:latin typeface="+mn-ea"/>
              </a:rPr>
              <a:t>전압</a:t>
            </a:r>
            <a:r>
              <a:rPr lang="en-US" altLang="ko-KR" sz="1200">
                <a:latin typeface="+mn-ea"/>
              </a:rPr>
              <a:t>, AC </a:t>
            </a:r>
            <a:r>
              <a:rPr lang="ko-KR" altLang="en-US" sz="1200">
                <a:latin typeface="+mn-ea"/>
              </a:rPr>
              <a:t>전류</a:t>
            </a:r>
            <a:endParaRPr lang="en-US" altLang="ko-KR" sz="1200">
              <a:latin typeface="+mn-ea"/>
            </a:endParaRPr>
          </a:p>
          <a:p>
            <a:pPr lvl="1"/>
            <a:r>
              <a:rPr lang="ko-KR" altLang="en-US" sz="1200">
                <a:latin typeface="+mn-ea"/>
              </a:rPr>
              <a:t>방식 전위 </a:t>
            </a:r>
            <a:r>
              <a:rPr lang="en-US" altLang="ko-KR" sz="1200">
                <a:latin typeface="+mn-ea"/>
              </a:rPr>
              <a:t>1, </a:t>
            </a:r>
            <a:r>
              <a:rPr lang="ko-KR" altLang="en-US" sz="1200">
                <a:latin typeface="+mn-ea"/>
              </a:rPr>
              <a:t>방식 전위 </a:t>
            </a:r>
            <a:r>
              <a:rPr lang="en-US" altLang="ko-KR" sz="1200">
                <a:latin typeface="+mn-ea"/>
              </a:rPr>
              <a:t>2</a:t>
            </a:r>
          </a:p>
          <a:p>
            <a:pPr lvl="1"/>
            <a:r>
              <a:rPr lang="en-US" altLang="ko-KR" sz="1200">
                <a:latin typeface="+mn-ea"/>
              </a:rPr>
              <a:t>On Time, Off Time</a:t>
            </a:r>
          </a:p>
          <a:p>
            <a:pPr lvl="1"/>
            <a:r>
              <a:rPr lang="ko-KR" altLang="en-US" sz="1200">
                <a:latin typeface="+mn-ea"/>
              </a:rPr>
              <a:t>입력 전압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장비 온도</a:t>
            </a:r>
            <a:endParaRPr lang="en-US" altLang="ko-KR" sz="1200">
              <a:latin typeface="+mn-ea"/>
            </a:endParaRPr>
          </a:p>
          <a:p>
            <a:pPr lvl="1"/>
            <a:r>
              <a:rPr lang="ko-KR" altLang="en-US" sz="1200">
                <a:latin typeface="+mn-ea"/>
              </a:rPr>
              <a:t>문열림</a:t>
            </a:r>
            <a:r>
              <a:rPr lang="en-US" altLang="ko-KR" sz="1200">
                <a:latin typeface="+mn-ea"/>
              </a:rPr>
              <a:t>, RTU</a:t>
            </a:r>
            <a:r>
              <a:rPr lang="ko-KR" altLang="en-US" sz="1200">
                <a:latin typeface="+mn-ea"/>
              </a:rPr>
              <a:t> 전원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정류기</a:t>
            </a:r>
            <a:r>
              <a:rPr lang="en-US" altLang="ko-KR" sz="1200">
                <a:latin typeface="+mn-ea"/>
              </a:rPr>
              <a:t>/PCM, ELF/ELCD/LFCD, </a:t>
            </a:r>
            <a:r>
              <a:rPr lang="ko-KR" altLang="en-US" sz="1200">
                <a:latin typeface="+mn-ea"/>
              </a:rPr>
              <a:t>전원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인터럽트</a:t>
            </a:r>
            <a:r>
              <a:rPr lang="en-US" altLang="ko-KR" sz="1200">
                <a:latin typeface="+mn-ea"/>
              </a:rPr>
              <a:t>/</a:t>
            </a:r>
            <a:r>
              <a:rPr lang="ko-KR" altLang="en-US" sz="1200">
                <a:latin typeface="+mn-ea"/>
              </a:rPr>
              <a:t>정류기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수동</a:t>
            </a:r>
            <a:r>
              <a:rPr lang="en-US" altLang="ko-KR" sz="1200">
                <a:latin typeface="+mn-ea"/>
              </a:rPr>
              <a:t>/</a:t>
            </a:r>
            <a:r>
              <a:rPr lang="ko-KR" altLang="en-US" sz="1200">
                <a:latin typeface="+mn-ea"/>
              </a:rPr>
              <a:t>자동</a:t>
            </a:r>
            <a:r>
              <a:rPr lang="en-US" altLang="ko-KR" sz="1200">
                <a:latin typeface="+mn-ea"/>
              </a:rPr>
              <a:t>, Remote/Local, </a:t>
            </a:r>
            <a:r>
              <a:rPr lang="ko-KR" altLang="en-US" sz="1200">
                <a:latin typeface="+mn-ea"/>
              </a:rPr>
              <a:t>장비 </a:t>
            </a:r>
            <a:r>
              <a:rPr lang="en-US" altLang="ko-KR" sz="1200">
                <a:latin typeface="+mn-ea"/>
              </a:rPr>
              <a:t>Start/Stop, PCM Start/Stop</a:t>
            </a:r>
          </a:p>
          <a:p>
            <a:pPr lvl="1"/>
            <a:endParaRPr lang="en-US" altLang="ko-KR" sz="12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AC </a:t>
            </a:r>
            <a:r>
              <a:rPr lang="ko-KR" altLang="en-US" sz="1200">
                <a:latin typeface="+mn-ea"/>
              </a:rPr>
              <a:t>유입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배터리 전압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수신 감도</a:t>
            </a:r>
            <a:endParaRPr lang="en-US" altLang="ko-KR" sz="1200">
              <a:latin typeface="+mn-ea"/>
            </a:endParaRPr>
          </a:p>
          <a:p>
            <a:pPr lvl="1"/>
            <a:r>
              <a:rPr lang="ko-KR" altLang="en-US" sz="1200">
                <a:latin typeface="+mn-ea"/>
              </a:rPr>
              <a:t>배관 연결</a:t>
            </a:r>
            <a:r>
              <a:rPr lang="en-US" altLang="ko-KR" sz="1200">
                <a:latin typeface="+mn-ea"/>
              </a:rPr>
              <a:t>/</a:t>
            </a:r>
            <a:r>
              <a:rPr lang="ko-KR" altLang="en-US" sz="1200">
                <a:latin typeface="+mn-ea"/>
              </a:rPr>
              <a:t>해제</a:t>
            </a:r>
            <a:endParaRPr lang="en-US" altLang="ko-KR" sz="1200">
              <a:latin typeface="+mn-ea"/>
            </a:endParaRPr>
          </a:p>
          <a:p>
            <a:pPr lvl="1"/>
            <a:r>
              <a:rPr lang="ko-KR" altLang="en-US" sz="1200">
                <a:latin typeface="+mn-ea"/>
              </a:rPr>
              <a:t>수위 센서 </a:t>
            </a:r>
            <a:r>
              <a:rPr lang="en-US" altLang="ko-KR" sz="1200">
                <a:latin typeface="+mn-ea"/>
              </a:rPr>
              <a:t>On/Off</a:t>
            </a:r>
          </a:p>
          <a:p>
            <a:pPr lvl="1"/>
            <a:r>
              <a:rPr lang="ko-KR" altLang="en-US" sz="1200">
                <a:latin typeface="+mn-ea"/>
              </a:rPr>
              <a:t>압력 </a:t>
            </a:r>
            <a:r>
              <a:rPr lang="en-US" altLang="ko-KR" sz="1200">
                <a:latin typeface="+mn-ea"/>
              </a:rPr>
              <a:t>1, </a:t>
            </a:r>
            <a:r>
              <a:rPr lang="ko-KR" altLang="en-US" sz="1200">
                <a:latin typeface="+mn-ea"/>
              </a:rPr>
              <a:t>압력 </a:t>
            </a:r>
            <a:r>
              <a:rPr lang="en-US" altLang="ko-KR" sz="1200">
                <a:latin typeface="+mn-ea"/>
              </a:rPr>
              <a:t>2, </a:t>
            </a:r>
            <a:r>
              <a:rPr lang="ko-KR" altLang="en-US" sz="1200">
                <a:latin typeface="+mn-ea"/>
              </a:rPr>
              <a:t>가스 농도 </a:t>
            </a:r>
            <a:r>
              <a:rPr lang="en-US" altLang="ko-KR" sz="1200">
                <a:latin typeface="+mn-ea"/>
              </a:rPr>
              <a:t>1, </a:t>
            </a:r>
            <a:r>
              <a:rPr lang="ko-KR" altLang="en-US" sz="1200">
                <a:latin typeface="+mn-ea"/>
              </a:rPr>
              <a:t>가스 농도 </a:t>
            </a:r>
            <a:r>
              <a:rPr lang="en-US" altLang="ko-KR" sz="1200">
                <a:latin typeface="+mn-ea"/>
              </a:rPr>
              <a:t>2</a:t>
            </a:r>
          </a:p>
          <a:p>
            <a:pPr lvl="1"/>
            <a:r>
              <a:rPr lang="ko-KR" altLang="en-US" sz="1200">
                <a:latin typeface="+mn-ea"/>
              </a:rPr>
              <a:t>수신 감도 </a:t>
            </a:r>
            <a:r>
              <a:rPr lang="en-US" altLang="ko-KR" sz="1200">
                <a:latin typeface="+mn-ea"/>
              </a:rPr>
              <a:t>RSRP, </a:t>
            </a:r>
            <a:r>
              <a:rPr lang="ko-KR" altLang="en-US" sz="1200">
                <a:latin typeface="+mn-ea"/>
              </a:rPr>
              <a:t>수신 감도 </a:t>
            </a:r>
            <a:r>
              <a:rPr lang="en-US" altLang="ko-KR" sz="1200">
                <a:latin typeface="+mn-ea"/>
              </a:rPr>
              <a:t>SNR, </a:t>
            </a:r>
            <a:r>
              <a:rPr lang="ko-KR" altLang="en-US" sz="1200">
                <a:latin typeface="+mn-ea"/>
              </a:rPr>
              <a:t>수신 감도 </a:t>
            </a:r>
            <a:r>
              <a:rPr lang="en-US" altLang="ko-KR" sz="1200">
                <a:latin typeface="+mn-ea"/>
              </a:rPr>
              <a:t>RSRQ, </a:t>
            </a:r>
            <a:r>
              <a:rPr lang="ko-KR" altLang="en-US" sz="1200">
                <a:latin typeface="+mn-ea"/>
              </a:rPr>
              <a:t>습도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위도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경도</a:t>
            </a:r>
            <a:endParaRPr lang="en-US" altLang="ko-KR" sz="12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Analog</a:t>
            </a:r>
            <a:r>
              <a:rPr lang="ko-KR" altLang="en-US" sz="1200">
                <a:latin typeface="+mn-ea"/>
              </a:rPr>
              <a:t> </a:t>
            </a:r>
            <a:r>
              <a:rPr lang="en-US" altLang="ko-KR" sz="1200">
                <a:latin typeface="+mn-ea"/>
              </a:rPr>
              <a:t>Input</a:t>
            </a:r>
            <a:r>
              <a:rPr lang="ko-KR" altLang="en-US" sz="1200">
                <a:latin typeface="+mn-ea"/>
              </a:rPr>
              <a:t> </a:t>
            </a:r>
            <a:r>
              <a:rPr lang="en-US" altLang="ko-KR" sz="1200">
                <a:latin typeface="+mn-ea"/>
              </a:rPr>
              <a:t>1~5,</a:t>
            </a:r>
            <a:r>
              <a:rPr lang="ko-KR" altLang="en-US" sz="1200">
                <a:latin typeface="+mn-ea"/>
              </a:rPr>
              <a:t> </a:t>
            </a:r>
            <a:r>
              <a:rPr lang="en-US" altLang="ko-KR" sz="1200">
                <a:latin typeface="+mn-ea"/>
              </a:rPr>
              <a:t>Digital</a:t>
            </a:r>
            <a:r>
              <a:rPr lang="ko-KR" altLang="en-US" sz="1200">
                <a:latin typeface="+mn-ea"/>
              </a:rPr>
              <a:t> </a:t>
            </a:r>
            <a:r>
              <a:rPr lang="en-US" altLang="ko-KR" sz="1200">
                <a:latin typeface="+mn-ea"/>
              </a:rPr>
              <a:t>Input 1~5</a:t>
            </a:r>
          </a:p>
          <a:p>
            <a:pPr lvl="1"/>
            <a:r>
              <a:rPr lang="ko-KR" altLang="en-US" sz="1200">
                <a:latin typeface="+mn-ea"/>
              </a:rPr>
              <a:t>두께 </a:t>
            </a:r>
            <a:r>
              <a:rPr lang="en-US" altLang="ko-KR" sz="1200">
                <a:latin typeface="+mn-ea"/>
              </a:rPr>
              <a:t>1~4, </a:t>
            </a:r>
            <a:r>
              <a:rPr lang="ko-KR" altLang="en-US" sz="1200">
                <a:latin typeface="+mn-ea"/>
              </a:rPr>
              <a:t>신호 세기 </a:t>
            </a:r>
            <a:r>
              <a:rPr lang="en-US" altLang="ko-KR" sz="1200">
                <a:latin typeface="+mn-ea"/>
              </a:rPr>
              <a:t>1~4, </a:t>
            </a:r>
            <a:r>
              <a:rPr lang="ko-KR" altLang="en-US" sz="1200">
                <a:latin typeface="+mn-ea"/>
              </a:rPr>
              <a:t>온도 </a:t>
            </a:r>
            <a:r>
              <a:rPr lang="en-US" altLang="ko-KR" sz="1200">
                <a:latin typeface="+mn-ea"/>
              </a:rPr>
              <a:t>1~4, </a:t>
            </a:r>
            <a:r>
              <a:rPr lang="ko-KR" altLang="en-US" sz="1200">
                <a:latin typeface="+mn-ea"/>
              </a:rPr>
              <a:t>에러 코드</a:t>
            </a:r>
            <a:r>
              <a:rPr lang="en-US" altLang="ko-KR" sz="1200">
                <a:latin typeface="+mn-ea"/>
              </a:rPr>
              <a:t>, </a:t>
            </a:r>
          </a:p>
          <a:p>
            <a:pPr lvl="1"/>
            <a:r>
              <a:rPr lang="ko-KR" altLang="en-US" sz="1200">
                <a:latin typeface="+mn-ea"/>
              </a:rPr>
              <a:t>운전 상태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현재 압력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직전 압력 일시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직전 압력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설정 압력 일자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초기 설정 압력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설정 압력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연산 압력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제어 활동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잔여 대기시간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상태 코드</a:t>
            </a:r>
            <a:endParaRPr lang="en-US" altLang="ko-KR" sz="1200">
              <a:latin typeface="+mn-ea"/>
            </a:endParaRPr>
          </a:p>
          <a:p>
            <a:r>
              <a:rPr lang="ko-KR" altLang="en-US" sz="1600">
                <a:latin typeface="+mn-ea"/>
              </a:rPr>
              <a:t>약 </a:t>
            </a:r>
            <a:r>
              <a:rPr lang="en-US" altLang="ko-KR" sz="1600">
                <a:latin typeface="+mn-ea"/>
              </a:rPr>
              <a:t>3,000</a:t>
            </a:r>
            <a:r>
              <a:rPr lang="ko-KR" altLang="en-US" sz="1600">
                <a:latin typeface="+mn-ea"/>
              </a:rPr>
              <a:t>만 알림 데이터</a:t>
            </a:r>
            <a:endParaRPr lang="en-US" altLang="ko-KR" sz="1600">
              <a:latin typeface="+mn-ea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FB1B25F-714B-239A-6D60-F1E80537EC0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64793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Deep Learning </a:t>
            </a:r>
            <a:r>
              <a:rPr lang="ko-KR" altLang="en-US" sz="2400">
                <a:latin typeface="+mn-ea"/>
              </a:rPr>
              <a:t>활용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IoT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RL (Reinforcement Learning, </a:t>
            </a:r>
            <a:r>
              <a:rPr lang="ko-KR" altLang="en-US" sz="1600">
                <a:latin typeface="+mn-ea"/>
              </a:rPr>
              <a:t>강화학습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D6FEF2-F3A2-520E-761F-2C9F13C445BC}"/>
              </a:ext>
            </a:extLst>
          </p:cNvPr>
          <p:cNvSpPr/>
          <p:nvPr/>
        </p:nvSpPr>
        <p:spPr>
          <a:xfrm>
            <a:off x="362331" y="2636912"/>
            <a:ext cx="126000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600"/>
              <a:t>정압기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495889-6F6E-538B-A0CE-D56E376D1902}"/>
              </a:ext>
            </a:extLst>
          </p:cNvPr>
          <p:cNvSpPr/>
          <p:nvPr/>
        </p:nvSpPr>
        <p:spPr>
          <a:xfrm>
            <a:off x="2360712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압력조정기 </a:t>
            </a:r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454E59-0B41-AAA6-138B-57FE2442C477}"/>
              </a:ext>
            </a:extLst>
          </p:cNvPr>
          <p:cNvSpPr/>
          <p:nvPr/>
        </p:nvSpPr>
        <p:spPr>
          <a:xfrm>
            <a:off x="4340979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관말압력 </a:t>
            </a:r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2C2AFB-63CD-6DD6-F19D-FBE8080B7122}"/>
              </a:ext>
            </a:extLst>
          </p:cNvPr>
          <p:cNvSpPr/>
          <p:nvPr/>
        </p:nvSpPr>
        <p:spPr>
          <a:xfrm>
            <a:off x="8301513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압력조정기 </a:t>
            </a:r>
            <a:r>
              <a:rPr lang="en-US" altLang="ko-KR" sz="1400"/>
              <a:t>2</a:t>
            </a:r>
            <a:endParaRPr lang="ko-KR" altLang="en-US" sz="14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59399C-E839-D900-D1CF-913E738346F4}"/>
              </a:ext>
            </a:extLst>
          </p:cNvPr>
          <p:cNvSpPr/>
          <p:nvPr/>
        </p:nvSpPr>
        <p:spPr>
          <a:xfrm>
            <a:off x="6321246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관말압력 </a:t>
            </a:r>
            <a:r>
              <a:rPr lang="en-US" altLang="ko-KR" sz="1400"/>
              <a:t>2</a:t>
            </a:r>
            <a:endParaRPr lang="ko-KR" altLang="en-US" sz="140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2AD8C900-1F35-7405-76D4-2F18255EF090}"/>
              </a:ext>
            </a:extLst>
          </p:cNvPr>
          <p:cNvCxnSpPr>
            <a:cxnSpLocks/>
            <a:stCxn id="3" idx="3"/>
            <a:endCxn id="9" idx="0"/>
          </p:cNvCxnSpPr>
          <p:nvPr/>
        </p:nvCxnSpPr>
        <p:spPr>
          <a:xfrm>
            <a:off x="1622331" y="2806189"/>
            <a:ext cx="5328915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CE66F79E-5B8A-F2CD-1BE6-C0F97245A775}"/>
              </a:ext>
            </a:extLst>
          </p:cNvPr>
          <p:cNvCxnSpPr>
            <a:cxnSpLocks/>
            <a:stCxn id="3" idx="3"/>
            <a:endCxn id="7" idx="0"/>
          </p:cNvCxnSpPr>
          <p:nvPr/>
        </p:nvCxnSpPr>
        <p:spPr>
          <a:xfrm>
            <a:off x="1622331" y="2806189"/>
            <a:ext cx="3348648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0CB98C4-BCD4-BFC8-69C0-B5FAC05C5183}"/>
              </a:ext>
            </a:extLst>
          </p:cNvPr>
          <p:cNvCxnSpPr>
            <a:cxnSpLocks/>
            <a:stCxn id="3" idx="3"/>
            <a:endCxn id="8" idx="0"/>
          </p:cNvCxnSpPr>
          <p:nvPr/>
        </p:nvCxnSpPr>
        <p:spPr>
          <a:xfrm>
            <a:off x="1622331" y="2806189"/>
            <a:ext cx="7309182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84AA546-C850-F977-3307-666C798FEE1D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>
          <a:xfrm>
            <a:off x="1622331" y="2806189"/>
            <a:ext cx="1368381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FB1B25F-714B-239A-6D60-F1E80537EC0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553677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Deep Learning </a:t>
            </a:r>
            <a:r>
              <a:rPr lang="ko-KR" altLang="en-US" sz="2400">
                <a:latin typeface="+mn-ea"/>
              </a:rPr>
              <a:t>활용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Stock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0660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코스피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코스닥</a:t>
            </a:r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지수 선물 옵션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주식 선물 옵션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상품 선물 옵션</a:t>
            </a:r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해외 종목 </a:t>
            </a:r>
            <a:r>
              <a:rPr lang="en-US" altLang="ko-KR" sz="1600">
                <a:latin typeface="+mn-ea"/>
              </a:rPr>
              <a:t>: </a:t>
            </a:r>
            <a:r>
              <a:rPr lang="ko-KR" altLang="en-US" sz="1600">
                <a:latin typeface="+mn-ea"/>
              </a:rPr>
              <a:t>나스닥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뉴욕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아멕스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상해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상해지수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심천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심천지수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도쿄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홍콩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하노이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호치민</a:t>
            </a:r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해외 주식</a:t>
            </a:r>
            <a:r>
              <a:rPr lang="en-US" altLang="ko-KR" sz="1600">
                <a:latin typeface="+mn-ea"/>
              </a:rPr>
              <a:t>/</a:t>
            </a:r>
            <a:r>
              <a:rPr lang="ko-KR" altLang="en-US" sz="1600">
                <a:latin typeface="+mn-ea"/>
              </a:rPr>
              <a:t>지수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해외 선물 옵션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상품 기본 조회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국내주식 업종 기간별 시세</a:t>
            </a:r>
            <a:r>
              <a:rPr lang="en-US" altLang="ko-KR" sz="1600">
                <a:latin typeface="+mn-ea"/>
              </a:rPr>
              <a:t>	: </a:t>
            </a:r>
            <a:r>
              <a:rPr lang="ko-KR" altLang="en-US" sz="1600">
                <a:latin typeface="+mn-ea"/>
              </a:rPr>
              <a:t>일봉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주봉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월봉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년봉</a:t>
            </a:r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국내주식 기간별 시세</a:t>
            </a:r>
            <a:r>
              <a:rPr lang="en-US" altLang="ko-KR" sz="1600">
                <a:latin typeface="+mn-ea"/>
              </a:rPr>
              <a:t>		: </a:t>
            </a:r>
            <a:r>
              <a:rPr lang="ko-KR" altLang="en-US" sz="1600">
                <a:latin typeface="+mn-ea"/>
              </a:rPr>
              <a:t>일봉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주봉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월봉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년봉</a:t>
            </a:r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주식 당일 분봉 조회</a:t>
            </a:r>
            <a:r>
              <a:rPr lang="en-US" altLang="ko-KR" sz="1600">
                <a:latin typeface="+mn-ea"/>
              </a:rPr>
              <a:t>		: </a:t>
            </a:r>
            <a:r>
              <a:rPr lang="ko-KR" altLang="en-US" sz="1600">
                <a:latin typeface="+mn-ea"/>
              </a:rPr>
              <a:t>분봉</a:t>
            </a:r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주식현재가 일자별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주식현재가 시간대별 체결</a:t>
            </a:r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주식현재가 시간외 시간별 체결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C14ADE0-A8C3-FA57-1950-24C55F05E40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100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8897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Activation Functions (</a:t>
            </a:r>
            <a:r>
              <a:rPr lang="ko-KR" altLang="en-US" sz="1600">
                <a:latin typeface="+mn-ea"/>
              </a:rPr>
              <a:t>활성화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exponential</a:t>
            </a:r>
          </a:p>
          <a:p>
            <a:pPr lvl="1"/>
            <a:r>
              <a:rPr lang="en-US" altLang="ko-KR" sz="1400">
                <a:latin typeface="+mn-ea"/>
              </a:rPr>
              <a:t>gelu</a:t>
            </a:r>
          </a:p>
          <a:p>
            <a:pPr lvl="1"/>
            <a:r>
              <a:rPr lang="en-US" altLang="ko-KR" sz="1400">
                <a:latin typeface="+mn-ea"/>
              </a:rPr>
              <a:t>selu</a:t>
            </a:r>
          </a:p>
          <a:p>
            <a:pPr lvl="1"/>
            <a:r>
              <a:rPr lang="en-US" altLang="ko-KR" sz="1400">
                <a:latin typeface="+mn-ea"/>
              </a:rPr>
              <a:t>softplus</a:t>
            </a:r>
          </a:p>
          <a:p>
            <a:pPr lvl="1"/>
            <a:r>
              <a:rPr lang="en-US" altLang="ko-KR" sz="1400">
                <a:latin typeface="+mn-ea"/>
              </a:rPr>
              <a:t>softsign</a:t>
            </a:r>
          </a:p>
          <a:p>
            <a:pPr lvl="1"/>
            <a:r>
              <a:rPr lang="en-US" altLang="ko-KR" sz="1400">
                <a:latin typeface="+mn-ea"/>
              </a:rPr>
              <a:t>swish</a:t>
            </a: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0FF92C29-E90B-068B-CFFA-227323634DFB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500243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052567" y="4326249"/>
            <a:ext cx="80073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690749" y="1713915"/>
            <a:ext cx="460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감사 합니다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612460" y="3174121"/>
            <a:ext cx="275908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600" b="1" cap="none" spc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Q &amp; 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90749" y="4377049"/>
            <a:ext cx="4602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rgbClr val="0070C0"/>
                </a:solidFill>
                <a:latin typeface="+mj-ea"/>
                <a:ea typeface="+mj-ea"/>
              </a:rPr>
              <a:t>오픈소스 </a:t>
            </a:r>
            <a:r>
              <a:rPr lang="ko-KR" altLang="en-US" sz="1600" dirty="0">
                <a:solidFill>
                  <a:srgbClr val="0070C0"/>
                </a:solidFill>
                <a:latin typeface="+mj-ea"/>
                <a:ea typeface="+mj-ea"/>
              </a:rPr>
              <a:t>비즈니스 컨설팅</a:t>
            </a:r>
          </a:p>
        </p:txBody>
      </p:sp>
    </p:spTree>
    <p:extLst>
      <p:ext uri="{BB962C8B-B14F-4D97-AF65-F5344CB8AC3E}">
        <p14:creationId xmlns:p14="http://schemas.microsoft.com/office/powerpoint/2010/main" val="906080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Loss Functions (</a:t>
            </a:r>
            <a:r>
              <a:rPr lang="ko-KR" altLang="en-US" sz="1600">
                <a:latin typeface="+mn-ea"/>
              </a:rPr>
              <a:t>손실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binary_crossentropy</a:t>
            </a:r>
          </a:p>
          <a:p>
            <a:pPr lvl="1"/>
            <a:r>
              <a:rPr lang="en-US" altLang="ko-KR" sz="1400">
                <a:latin typeface="+mn-ea"/>
              </a:rPr>
              <a:t>binary_focal_crossentropy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  <a:r>
              <a:rPr lang="en-US" altLang="ko-KR" sz="1400">
                <a:latin typeface="+mn-ea"/>
              </a:rPr>
              <a:t>				: </a:t>
            </a:r>
            <a:r>
              <a:rPr lang="ko-KR" altLang="en-US" sz="1400">
                <a:latin typeface="+mn-ea"/>
              </a:rPr>
              <a:t>분류시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sparse_categorical_crossentropy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mean_squared_error		: MSE		: </a:t>
            </a:r>
            <a:r>
              <a:rPr lang="ko-KR" altLang="en-US" sz="1400">
                <a:latin typeface="+mn-ea"/>
              </a:rPr>
              <a:t>예측시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mean_squared_logarithmic_error	: MSLE</a:t>
            </a:r>
          </a:p>
          <a:p>
            <a:pPr lvl="1"/>
            <a:r>
              <a:rPr lang="en-US" altLang="ko-KR" sz="1400">
                <a:latin typeface="+mn-ea"/>
              </a:rPr>
              <a:t>mean_absolute_error		: MAE</a:t>
            </a:r>
          </a:p>
          <a:p>
            <a:pPr lvl="1"/>
            <a:r>
              <a:rPr lang="en-US" altLang="ko-KR" sz="1400">
                <a:latin typeface="+mn-ea"/>
              </a:rPr>
              <a:t>mean_absolute_percentage_error	: MAPE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categorical_hinge</a:t>
            </a:r>
          </a:p>
          <a:p>
            <a:pPr lvl="1"/>
            <a:r>
              <a:rPr lang="en-US" altLang="ko-KR" sz="1400">
                <a:latin typeface="+mn-ea"/>
              </a:rPr>
              <a:t>cosine_similarity</a:t>
            </a:r>
          </a:p>
          <a:p>
            <a:pPr lvl="1"/>
            <a:r>
              <a:rPr lang="en-US" altLang="ko-KR" sz="1400">
                <a:latin typeface="+mn-ea"/>
              </a:rPr>
              <a:t>hinge</a:t>
            </a:r>
          </a:p>
          <a:p>
            <a:pPr lvl="1"/>
            <a:r>
              <a:rPr lang="en-US" altLang="ko-KR" sz="1400">
                <a:latin typeface="+mn-ea"/>
              </a:rPr>
              <a:t>huber</a:t>
            </a:r>
          </a:p>
          <a:p>
            <a:pPr lvl="1"/>
            <a:r>
              <a:rPr lang="en-US" altLang="ko-KR" sz="1400">
                <a:latin typeface="+mn-ea"/>
              </a:rPr>
              <a:t>kl_divergence</a:t>
            </a:r>
          </a:p>
          <a:p>
            <a:pPr lvl="1"/>
            <a:r>
              <a:rPr lang="en-US" altLang="ko-KR" sz="1400">
                <a:latin typeface="+mn-ea"/>
              </a:rPr>
              <a:t>log_cosh</a:t>
            </a:r>
          </a:p>
          <a:p>
            <a:pPr lvl="1"/>
            <a:r>
              <a:rPr lang="en-US" altLang="ko-KR" sz="1400">
                <a:latin typeface="+mn-ea"/>
              </a:rPr>
              <a:t>log_cosh as logcosh</a:t>
            </a:r>
          </a:p>
          <a:p>
            <a:pPr lvl="1"/>
            <a:r>
              <a:rPr lang="en-US" altLang="ko-KR" sz="1400">
                <a:latin typeface="+mn-ea"/>
              </a:rPr>
              <a:t>poisson</a:t>
            </a:r>
          </a:p>
          <a:p>
            <a:pPr lvl="1"/>
            <a:r>
              <a:rPr lang="en-US" altLang="ko-KR" sz="1400">
                <a:latin typeface="+mn-ea"/>
              </a:rPr>
              <a:t>squared_hinge</a:t>
            </a:r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F1B67062-14AB-4E63-C3F6-FC325B8CAE14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548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Optimizer (</a:t>
            </a:r>
            <a:r>
              <a:rPr lang="ko-KR" altLang="en-US" sz="1600">
                <a:latin typeface="+mn-ea"/>
              </a:rPr>
              <a:t>최적화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experimental</a:t>
            </a:r>
          </a:p>
          <a:p>
            <a:pPr lvl="1"/>
            <a:r>
              <a:rPr lang="en-US" altLang="ko-KR" sz="1400">
                <a:latin typeface="+mn-ea"/>
              </a:rPr>
              <a:t>legacy</a:t>
            </a:r>
          </a:p>
          <a:p>
            <a:pPr lvl="1"/>
            <a:r>
              <a:rPr lang="en-US" altLang="ko-KR" sz="1400">
                <a:latin typeface="+mn-ea"/>
              </a:rPr>
              <a:t>schedules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  <a:r>
              <a:rPr lang="en-US" altLang="ko-KR" sz="1400">
                <a:latin typeface="+mn-ea"/>
              </a:rPr>
              <a:t> 		: Adam			: </a:t>
            </a:r>
            <a:r>
              <a:rPr lang="ko-KR" altLang="en-US" sz="1400">
                <a:latin typeface="+mn-ea"/>
              </a:rPr>
              <a:t>예측시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nadam 		: Nadam</a:t>
            </a:r>
          </a:p>
          <a:p>
            <a:pPr lvl="1"/>
            <a:r>
              <a:rPr lang="en-US" altLang="ko-KR" sz="1400">
                <a:latin typeface="+mn-ea"/>
              </a:rPr>
              <a:t>adamax 		: Adamax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adadelta 		: Adadelta</a:t>
            </a:r>
          </a:p>
          <a:p>
            <a:pPr lvl="1"/>
            <a:r>
              <a:rPr lang="en-US" altLang="ko-KR" sz="1400">
                <a:latin typeface="+mn-ea"/>
              </a:rPr>
              <a:t>adagrad 		: Adagrad			: </a:t>
            </a:r>
            <a:r>
              <a:rPr lang="ko-KR" altLang="en-US" sz="1400">
                <a:latin typeface="+mn-ea"/>
              </a:rPr>
              <a:t>학습률을 조정하여 학습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ftrl 		: Ftrl</a:t>
            </a:r>
          </a:p>
          <a:p>
            <a:pPr lvl="1"/>
            <a:r>
              <a:rPr lang="en-US" altLang="ko-KR" sz="1400">
                <a:latin typeface="+mn-ea"/>
              </a:rPr>
              <a:t>gradient_descent 	: SGD (Stochastic Gradient Descent, </a:t>
            </a:r>
            <a:r>
              <a:rPr lang="ko-KR" altLang="en-US" sz="1400">
                <a:latin typeface="+mn-ea"/>
              </a:rPr>
              <a:t>확률적 경사 하강법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rmsprop 		: RMSprop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5B03B501-EF28-F4DD-E3B6-DB98BF120CD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8050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https://ek-koh.github.io/data analysis/evaluation/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정확도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예측과 실제값이 같은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BinaryAccuracy</a:t>
            </a:r>
          </a:p>
          <a:p>
            <a:pPr lvl="1"/>
            <a:r>
              <a:rPr lang="en-US" altLang="ko-KR" sz="1400">
                <a:latin typeface="+mn-ea"/>
              </a:rPr>
              <a:t>CategoricalAccuracy</a:t>
            </a:r>
          </a:p>
          <a:p>
            <a:pPr lvl="1"/>
            <a:r>
              <a:rPr lang="en-US" altLang="ko-KR" sz="1400">
                <a:latin typeface="+mn-ea"/>
              </a:rPr>
              <a:t>binary_accuracy</a:t>
            </a:r>
          </a:p>
          <a:p>
            <a:pPr lvl="1"/>
            <a:r>
              <a:rPr lang="en-US" altLang="ko-KR" sz="1400">
                <a:latin typeface="+mn-ea"/>
              </a:rPr>
              <a:t>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sparse_categorical_accuracy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sparse_top_k_categorical_accuracy</a:t>
            </a:r>
          </a:p>
          <a:p>
            <a:pPr lvl="1"/>
            <a:r>
              <a:rPr lang="en-US" altLang="ko-KR" sz="1400">
                <a:latin typeface="+mn-ea"/>
              </a:rPr>
              <a:t>top_k_categorical_accuracy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SparseCategoricalAccuracy</a:t>
            </a:r>
          </a:p>
          <a:p>
            <a:pPr lvl="1"/>
            <a:r>
              <a:rPr lang="en-US" altLang="ko-KR" sz="1400">
                <a:latin typeface="+mn-ea"/>
              </a:rPr>
              <a:t>SparseTopKCategoricalAccuracy</a:t>
            </a:r>
          </a:p>
          <a:p>
            <a:pPr lvl="1"/>
            <a:r>
              <a:rPr lang="en-US" altLang="ko-KR" sz="1400">
                <a:latin typeface="+mn-ea"/>
              </a:rPr>
              <a:t>TopKCategoricalAccuracy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Precision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정밀도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예측이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인 경우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예측과 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이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PrecisionAtRecall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Recall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재현율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인 경우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예측과 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이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RecallAtPrecision</a:t>
            </a:r>
          </a:p>
        </p:txBody>
      </p:sp>
    </p:spTree>
    <p:extLst>
      <p:ext uri="{BB962C8B-B14F-4D97-AF65-F5344CB8AC3E}">
        <p14:creationId xmlns:p14="http://schemas.microsoft.com/office/powerpoint/2010/main" val="1854651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290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Mean</a:t>
            </a:r>
          </a:p>
          <a:p>
            <a:pPr lvl="1"/>
            <a:r>
              <a:rPr lang="en-US" altLang="ko-KR" sz="1400">
                <a:latin typeface="+mn-ea"/>
              </a:rPr>
              <a:t>MeanMetricWrapper</a:t>
            </a:r>
          </a:p>
          <a:p>
            <a:pPr lvl="1"/>
            <a:r>
              <a:rPr lang="en-US" altLang="ko-KR" sz="1400">
                <a:latin typeface="+mn-ea"/>
              </a:rPr>
              <a:t>MeanTensor</a:t>
            </a:r>
          </a:p>
          <a:p>
            <a:pPr lvl="1"/>
            <a:r>
              <a:rPr lang="en-US" altLang="ko-KR" sz="1400">
                <a:latin typeface="+mn-ea"/>
              </a:rPr>
              <a:t>Metric</a:t>
            </a:r>
          </a:p>
          <a:p>
            <a:pPr lvl="1"/>
            <a:r>
              <a:rPr lang="en-US" altLang="ko-KR" sz="1400">
                <a:latin typeface="+mn-ea"/>
              </a:rPr>
              <a:t>Sum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AUC</a:t>
            </a:r>
          </a:p>
          <a:p>
            <a:pPr lvl="1"/>
            <a:r>
              <a:rPr lang="en-US" altLang="ko-KR" sz="1400">
                <a:latin typeface="+mn-ea"/>
              </a:rPr>
              <a:t>BinaryCrossentropy</a:t>
            </a:r>
          </a:p>
          <a:p>
            <a:pPr lvl="1"/>
            <a:r>
              <a:rPr lang="en-US" altLang="ko-KR" sz="1400">
                <a:latin typeface="+mn-ea"/>
              </a:rPr>
              <a:t>BinaryIoU</a:t>
            </a:r>
          </a:p>
          <a:p>
            <a:pPr lvl="1"/>
            <a:r>
              <a:rPr lang="en-US" altLang="ko-KR" sz="1400">
                <a:latin typeface="+mn-ea"/>
              </a:rPr>
              <a:t>CategoricalCrossentropy </a:t>
            </a:r>
          </a:p>
          <a:p>
            <a:pPr lvl="1"/>
            <a:r>
              <a:rPr lang="en-US" altLang="ko-KR" sz="1400">
                <a:latin typeface="+mn-ea"/>
              </a:rPr>
              <a:t>CategoricalHinge</a:t>
            </a:r>
          </a:p>
          <a:p>
            <a:pPr lvl="1"/>
            <a:r>
              <a:rPr lang="en-US" altLang="ko-KR" sz="1400">
                <a:latin typeface="+mn-ea"/>
              </a:rPr>
              <a:t>CosineSimilarity</a:t>
            </a:r>
          </a:p>
          <a:p>
            <a:pPr lvl="1"/>
            <a:r>
              <a:rPr lang="en-US" altLang="ko-KR" sz="1400">
                <a:latin typeface="+mn-ea"/>
              </a:rPr>
              <a:t>FalseNegatives</a:t>
            </a:r>
          </a:p>
          <a:p>
            <a:pPr lvl="1"/>
            <a:r>
              <a:rPr lang="en-US" altLang="ko-KR" sz="1400">
                <a:latin typeface="+mn-ea"/>
              </a:rPr>
              <a:t>FalsePositives</a:t>
            </a:r>
          </a:p>
          <a:p>
            <a:pPr lvl="1"/>
            <a:r>
              <a:rPr lang="en-US" altLang="ko-KR" sz="1400">
                <a:latin typeface="+mn-ea"/>
              </a:rPr>
              <a:t>Hinge</a:t>
            </a:r>
          </a:p>
          <a:p>
            <a:pPr lvl="1"/>
            <a:r>
              <a:rPr lang="en-US" altLang="ko-KR" sz="1400">
                <a:latin typeface="+mn-ea"/>
              </a:rPr>
              <a:t>IoU</a:t>
            </a:r>
          </a:p>
          <a:p>
            <a:pPr lvl="1"/>
            <a:r>
              <a:rPr lang="en-US" altLang="ko-KR" sz="1400">
                <a:latin typeface="+mn-ea"/>
              </a:rPr>
              <a:t>KLDivergence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DE2B014E-28ED-0622-3EE6-7382DE43DD4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795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290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LogCoshError</a:t>
            </a:r>
          </a:p>
          <a:p>
            <a:pPr lvl="1"/>
            <a:r>
              <a:rPr lang="en-US" altLang="ko-KR" sz="1400">
                <a:latin typeface="+mn-ea"/>
              </a:rPr>
              <a:t>MeanAbsoluteError</a:t>
            </a:r>
          </a:p>
          <a:p>
            <a:pPr lvl="1"/>
            <a:r>
              <a:rPr lang="en-US" altLang="ko-KR" sz="1400">
                <a:latin typeface="+mn-ea"/>
              </a:rPr>
              <a:t>MeanAbsolutePercentageError</a:t>
            </a:r>
          </a:p>
          <a:p>
            <a:pPr lvl="1"/>
            <a:r>
              <a:rPr lang="en-US" altLang="ko-KR" sz="1400">
                <a:latin typeface="+mn-ea"/>
              </a:rPr>
              <a:t>MeanIoU</a:t>
            </a:r>
          </a:p>
          <a:p>
            <a:pPr lvl="1"/>
            <a:r>
              <a:rPr lang="en-US" altLang="ko-KR" sz="1400">
                <a:latin typeface="+mn-ea"/>
              </a:rPr>
              <a:t>MeanRelativeError</a:t>
            </a:r>
          </a:p>
          <a:p>
            <a:pPr lvl="1"/>
            <a:r>
              <a:rPr lang="en-US" altLang="ko-KR" sz="1400">
                <a:latin typeface="+mn-ea"/>
              </a:rPr>
              <a:t>MeanSquaredError</a:t>
            </a:r>
          </a:p>
          <a:p>
            <a:pPr lvl="1"/>
            <a:r>
              <a:rPr lang="en-US" altLang="ko-KR" sz="1400">
                <a:latin typeface="+mn-ea"/>
              </a:rPr>
              <a:t>MeanSquaredLogarithmicError</a:t>
            </a:r>
          </a:p>
          <a:p>
            <a:pPr lvl="1"/>
            <a:r>
              <a:rPr lang="en-US" altLang="ko-KR" sz="1400">
                <a:latin typeface="+mn-ea"/>
              </a:rPr>
              <a:t>OneHotIoU</a:t>
            </a:r>
          </a:p>
          <a:p>
            <a:pPr lvl="1"/>
            <a:r>
              <a:rPr lang="en-US" altLang="ko-KR" sz="1400">
                <a:latin typeface="+mn-ea"/>
              </a:rPr>
              <a:t>OneHotMeanIoU</a:t>
            </a:r>
          </a:p>
          <a:p>
            <a:pPr lvl="1"/>
            <a:r>
              <a:rPr lang="en-US" altLang="ko-KR" sz="1400">
                <a:latin typeface="+mn-ea"/>
              </a:rPr>
              <a:t>Poisson</a:t>
            </a:r>
          </a:p>
          <a:p>
            <a:pPr lvl="1"/>
            <a:r>
              <a:rPr lang="en-US" altLang="ko-KR" sz="1400">
                <a:latin typeface="+mn-ea"/>
              </a:rPr>
              <a:t>RootMeanSquaredError</a:t>
            </a:r>
          </a:p>
          <a:p>
            <a:pPr lvl="1"/>
            <a:r>
              <a:rPr lang="en-US" altLang="ko-KR" sz="1400">
                <a:latin typeface="+mn-ea"/>
              </a:rPr>
              <a:t>SensitivityAtSpecificity</a:t>
            </a:r>
          </a:p>
          <a:p>
            <a:pPr lvl="1"/>
            <a:r>
              <a:rPr lang="en-US" altLang="ko-KR" sz="1400">
                <a:latin typeface="+mn-ea"/>
              </a:rPr>
              <a:t>SparseCategoricalCrossentropy</a:t>
            </a:r>
          </a:p>
          <a:p>
            <a:pPr lvl="1"/>
            <a:r>
              <a:rPr lang="en-US" altLang="ko-KR" sz="1400">
                <a:latin typeface="+mn-ea"/>
              </a:rPr>
              <a:t>SpecificityAtSensitivity</a:t>
            </a:r>
          </a:p>
          <a:p>
            <a:pPr lvl="1"/>
            <a:r>
              <a:rPr lang="en-US" altLang="ko-KR" sz="1400">
                <a:latin typeface="+mn-ea"/>
              </a:rPr>
              <a:t>SquaredHinge</a:t>
            </a:r>
          </a:p>
          <a:p>
            <a:pPr lvl="1"/>
            <a:r>
              <a:rPr lang="en-US" altLang="ko-KR" sz="1400">
                <a:latin typeface="+mn-ea"/>
              </a:rPr>
              <a:t>TrueNegatives</a:t>
            </a:r>
          </a:p>
          <a:p>
            <a:pPr lvl="1"/>
            <a:r>
              <a:rPr lang="en-US" altLang="ko-KR" sz="1400">
                <a:latin typeface="+mn-ea"/>
              </a:rPr>
              <a:t>TruePositives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57E4052A-A1F9-3F8A-763F-CC6255057E37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043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4450449"/>
          </a:xfrm>
        </p:spPr>
        <p:txBody>
          <a:bodyPr/>
          <a:lstStyle/>
          <a:p>
            <a:pPr marL="714375" indent="-714375"/>
            <a:r>
              <a:rPr lang="en-US" altLang="ko-KR" sz="2400" dirty="0"/>
              <a:t>Introduction</a:t>
            </a:r>
          </a:p>
          <a:p>
            <a:pPr marL="714375" indent="-714375"/>
            <a:r>
              <a:rPr lang="en-US" altLang="ko-KR" sz="2400" dirty="0"/>
              <a:t>Algorithms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CNN (Convolutional Neural Networks)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LSTM (Long Short Term Memory Network)</a:t>
            </a:r>
          </a:p>
          <a:p>
            <a:pPr marL="714375" indent="-714375"/>
            <a:r>
              <a:rPr lang="en-US" altLang="ko-KR" sz="2400">
                <a:latin typeface="+mn-ea"/>
              </a:rPr>
              <a:t>RNN (Recurrent Neural Networks)</a:t>
            </a:r>
            <a:endParaRPr lang="en-US" altLang="ko-KR" sz="2400" dirty="0">
              <a:latin typeface="+mn-ea"/>
            </a:endParaRPr>
          </a:p>
          <a:p>
            <a:pPr marL="714375" indent="-714375"/>
            <a:r>
              <a:rPr lang="en-US" altLang="ko-KR" sz="2400" dirty="0">
                <a:latin typeface="+mn-ea"/>
              </a:rPr>
              <a:t>GAN (Generative Adversarial Networks)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RBFN (Radial Basis Function Network)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MLP (Multilayer Perceptron)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SOM (Self Organizing Map)</a:t>
            </a:r>
          </a:p>
          <a:p>
            <a:pPr marL="714375" indent="-714375"/>
            <a:endParaRPr lang="en-US" altLang="ko-KR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      차</a:t>
            </a:r>
          </a:p>
        </p:txBody>
      </p:sp>
    </p:spTree>
    <p:extLst>
      <p:ext uri="{BB962C8B-B14F-4D97-AF65-F5344CB8AC3E}">
        <p14:creationId xmlns:p14="http://schemas.microsoft.com/office/powerpoint/2010/main" val="1228193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Input</a:t>
            </a:r>
          </a:p>
          <a:p>
            <a:pPr lvl="1"/>
            <a:r>
              <a:rPr lang="ko-KR" altLang="en-US" sz="1400">
                <a:latin typeface="+mn-ea"/>
              </a:rPr>
              <a:t>숫자 손글씨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28 * 28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B651D46-D100-A32E-C32D-E967FFB2B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80" y="2276872"/>
            <a:ext cx="7109048" cy="392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FA5EBB-5006-3BE2-04D7-0E4C42745DF3}"/>
              </a:ext>
            </a:extLst>
          </p:cNvPr>
          <p:cNvSpPr txBox="1"/>
          <p:nvPr/>
        </p:nvSpPr>
        <p:spPr>
          <a:xfrm>
            <a:off x="881056" y="6135107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https://learnopencv.com/implementing-mlp-tensorflow-keras/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6471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209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Nomalization</a:t>
            </a:r>
          </a:p>
          <a:p>
            <a:pPr lvl="1"/>
            <a:r>
              <a:rPr lang="en-US" altLang="ko-KR" sz="1200">
                <a:latin typeface="+mn-ea"/>
              </a:rPr>
              <a:t>Layer</a:t>
            </a:r>
            <a:r>
              <a:rPr lang="ko-KR" altLang="en-US" sz="1200">
                <a:latin typeface="+mn-ea"/>
              </a:rPr>
              <a:t>에서 데이터 가공과 다른 점은 </a:t>
            </a:r>
            <a:r>
              <a:rPr lang="en-US" altLang="ko-KR" sz="1200">
                <a:latin typeface="+mn-ea"/>
              </a:rPr>
              <a:t>“</a:t>
            </a:r>
            <a:r>
              <a:rPr lang="ko-KR" altLang="en-US" sz="1200" b="1" u="sng">
                <a:solidFill>
                  <a:srgbClr val="0070C0"/>
                </a:solidFill>
                <a:latin typeface="+mn-ea"/>
              </a:rPr>
              <a:t>한번만 실행된다</a:t>
            </a:r>
            <a:r>
              <a:rPr lang="en-US" altLang="ko-KR" sz="1200">
                <a:latin typeface="+mn-ea"/>
              </a:rPr>
              <a:t>”</a:t>
            </a:r>
            <a:r>
              <a:rPr lang="ko-KR" altLang="en-US" sz="1200">
                <a:latin typeface="+mn-ea"/>
              </a:rPr>
              <a:t>는 것 이다</a:t>
            </a:r>
            <a:r>
              <a:rPr lang="en-US" altLang="ko-KR" sz="12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훈련 데이터 </a:t>
            </a:r>
            <a:r>
              <a:rPr lang="en-US" altLang="ko-KR" sz="1400">
                <a:latin typeface="+mn-ea"/>
              </a:rPr>
              <a:t>		: train</a:t>
            </a:r>
          </a:p>
          <a:p>
            <a:pPr lvl="1"/>
            <a:r>
              <a:rPr lang="ko-KR" altLang="en-US" sz="1200">
                <a:latin typeface="+mn-ea"/>
              </a:rPr>
              <a:t>훈련용</a:t>
            </a:r>
            <a:r>
              <a:rPr lang="en-US" altLang="ko-KR" sz="1200">
                <a:latin typeface="+mn-ea"/>
              </a:rPr>
              <a:t>		: train		: 80%</a:t>
            </a:r>
          </a:p>
          <a:p>
            <a:pPr lvl="1"/>
            <a:r>
              <a:rPr lang="ko-KR" altLang="en-US" sz="1200">
                <a:latin typeface="+mn-ea"/>
              </a:rPr>
              <a:t>검증용</a:t>
            </a:r>
            <a:r>
              <a:rPr lang="en-US" altLang="ko-KR" sz="1200">
                <a:latin typeface="+mn-ea"/>
              </a:rPr>
              <a:t>		: validation		: 20%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평가 데이터 </a:t>
            </a:r>
            <a:r>
              <a:rPr lang="en-US" altLang="ko-KR" sz="1400">
                <a:latin typeface="+mn-ea"/>
              </a:rPr>
              <a:t>: test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ephochs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batch_size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집합당 훈련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2FAB7F-450A-9555-D329-2427FC2CAF35}"/>
              </a:ext>
            </a:extLst>
          </p:cNvPr>
          <p:cNvSpPr/>
          <p:nvPr/>
        </p:nvSpPr>
        <p:spPr>
          <a:xfrm>
            <a:off x="776536" y="6165304"/>
            <a:ext cx="4116177" cy="44232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Validation (</a:t>
            </a:r>
            <a:r>
              <a:rPr lang="ko-KR" altLang="en-US">
                <a:solidFill>
                  <a:srgbClr val="0070C0"/>
                </a:solidFill>
              </a:rPr>
              <a:t>검증용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867F0B-0AB9-244F-82DC-B876D9BCE93F}"/>
              </a:ext>
            </a:extLst>
          </p:cNvPr>
          <p:cNvSpPr/>
          <p:nvPr/>
        </p:nvSpPr>
        <p:spPr>
          <a:xfrm>
            <a:off x="4953000" y="4365104"/>
            <a:ext cx="2016125" cy="22325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Test</a:t>
            </a:r>
          </a:p>
          <a:p>
            <a:pPr algn="ctr"/>
            <a:r>
              <a:rPr lang="en-US" altLang="ko-KR">
                <a:solidFill>
                  <a:srgbClr val="0070C0"/>
                </a:solidFill>
              </a:rPr>
              <a:t>(</a:t>
            </a:r>
            <a:r>
              <a:rPr lang="ko-KR" altLang="en-US">
                <a:solidFill>
                  <a:srgbClr val="0070C0"/>
                </a:solidFill>
              </a:rPr>
              <a:t>평가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58D7A99-3853-72DD-6D0A-319CF9EC174C}"/>
              </a:ext>
            </a:extLst>
          </p:cNvPr>
          <p:cNvSpPr/>
          <p:nvPr/>
        </p:nvSpPr>
        <p:spPr>
          <a:xfrm>
            <a:off x="776536" y="4365104"/>
            <a:ext cx="4116177" cy="179022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Train</a:t>
            </a:r>
          </a:p>
          <a:p>
            <a:pPr algn="ctr"/>
            <a:r>
              <a:rPr lang="en-US" altLang="ko-KR">
                <a:solidFill>
                  <a:srgbClr val="0070C0"/>
                </a:solidFill>
              </a:rPr>
              <a:t>(</a:t>
            </a:r>
            <a:r>
              <a:rPr lang="ko-KR" altLang="en-US">
                <a:solidFill>
                  <a:srgbClr val="0070C0"/>
                </a:solidFill>
              </a:rPr>
              <a:t>훈련용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94C44-93F1-A1BF-B724-0D3BE5AF6391}"/>
              </a:ext>
            </a:extLst>
          </p:cNvPr>
          <p:cNvSpPr txBox="1"/>
          <p:nvPr/>
        </p:nvSpPr>
        <p:spPr>
          <a:xfrm>
            <a:off x="4963048" y="4365104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20%</a:t>
            </a:r>
            <a:endParaRPr lang="ko-KR" altLang="en-US" sz="120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0CBAA5-32A6-8DC6-6962-89372DE4A479}"/>
              </a:ext>
            </a:extLst>
          </p:cNvPr>
          <p:cNvSpPr txBox="1"/>
          <p:nvPr/>
        </p:nvSpPr>
        <p:spPr>
          <a:xfrm>
            <a:off x="776536" y="4365104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80%</a:t>
            </a:r>
            <a:endParaRPr lang="ko-KR" altLang="en-US" sz="120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C41DB3-A375-70B2-CCCD-052E21AE28E2}"/>
              </a:ext>
            </a:extLst>
          </p:cNvPr>
          <p:cNvSpPr txBox="1"/>
          <p:nvPr/>
        </p:nvSpPr>
        <p:spPr>
          <a:xfrm>
            <a:off x="776536" y="6155326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20%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89133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5148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#--- nb_classes = 28 * 28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keras.layers.Dense</a:t>
            </a:r>
            <a:r>
              <a:rPr lang="en-US" altLang="ko-KR" sz="1400">
                <a:latin typeface="+mn-ea"/>
              </a:rPr>
              <a:t>(self.nb_classes, input_shape=(reshaped,), activation=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'softmax</a:t>
            </a:r>
            <a:r>
              <a:rPr lang="en-US" altLang="ko-KR" sz="1400">
                <a:latin typeface="+mn-ea"/>
              </a:rPr>
              <a:t>'))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2902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193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Model: "sequential"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_________________________________________________________________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10)                7850		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#--- (28 * 28) * 10 + 10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7,850				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7,850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405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8567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- 1s 4ms/step - 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loss: 1.2428 - accuracy: 0.6838</a:t>
            </a:r>
            <a:r>
              <a:rPr lang="en-US" altLang="ko-KR" sz="1400">
                <a:latin typeface="+mn-ea"/>
              </a:rPr>
              <a:t> 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val_loss: 0.7018 - val_accuracy: 0.8438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2/35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0.6172 - accuracy: 0.8523 - val_loss: 0.4953 - val_accuracy: 0.8803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…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…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34/35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0.2570 - accuracy: 0.9283 - val_loss: 0.2617 - val_accuracy: 0.9294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35/35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0.2555 - accuracy: 0.9287 - val_loss: 0.2627 - val_accuracy: 0.9287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- 0s 1ms/step - loss: 0.2669 -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accuracy: 0.9269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Test accuracy: 0.9269000291824341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88539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Graph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0C6E5A-4686-93A4-C05D-749D86564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1751330"/>
            <a:ext cx="8243055" cy="43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57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5791246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이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미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지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74732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  <a:endParaRPr lang="en-US" altLang="ko-KR" sz="1600">
              <a:latin typeface="+mn-e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6511246" y="5102321"/>
            <a:ext cx="962034" cy="1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5402466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분류기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7649A-1543-F88E-D6AC-081A765141A2}"/>
              </a:ext>
            </a:extLst>
          </p:cNvPr>
          <p:cNvSpPr/>
          <p:nvPr/>
        </p:nvSpPr>
        <p:spPr>
          <a:xfrm>
            <a:off x="1721984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이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지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생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675282-043C-1CB0-81B7-370602591381}"/>
              </a:ext>
            </a:extLst>
          </p:cNvPr>
          <p:cNvSpPr txBox="1"/>
          <p:nvPr/>
        </p:nvSpPr>
        <p:spPr>
          <a:xfrm>
            <a:off x="1104324" y="342900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47B2F8E-43E5-E541-3985-FCA0193160EE}"/>
              </a:ext>
            </a:extLst>
          </p:cNvPr>
          <p:cNvSpPr/>
          <p:nvPr/>
        </p:nvSpPr>
        <p:spPr>
          <a:xfrm>
            <a:off x="3512840" y="4721029"/>
            <a:ext cx="1260000" cy="72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D62556B-DBF4-535D-234A-0CC9D707E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79A2C8E-C31A-AC05-A89B-0E37EED4A224}"/>
              </a:ext>
            </a:extLst>
          </p:cNvPr>
          <p:cNvSpPr/>
          <p:nvPr/>
        </p:nvSpPr>
        <p:spPr>
          <a:xfrm>
            <a:off x="4592960" y="584677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4ECA08-487E-056C-2FC7-661F9AD886E5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2CDD7FC-6EB6-02E2-F184-8FF1E3A5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6ECBBFC-B2F3-66E9-5E64-F34FAA04E4E6}"/>
              </a:ext>
            </a:extLst>
          </p:cNvPr>
          <p:cNvSpPr txBox="1"/>
          <p:nvPr/>
        </p:nvSpPr>
        <p:spPr>
          <a:xfrm>
            <a:off x="2436707" y="3427180"/>
            <a:ext cx="25019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f(x)</a:t>
            </a:r>
          </a:p>
          <a:p>
            <a:r>
              <a:rPr lang="en-US" altLang="ko-KR" sz="1200">
                <a:latin typeface="+mn-ea"/>
              </a:rPr>
              <a:t>  = softmax(H(x))</a:t>
            </a:r>
          </a:p>
          <a:p>
            <a:r>
              <a:rPr lang="en-US" altLang="ko-KR" sz="1200">
                <a:latin typeface="+mn-ea"/>
              </a:rPr>
              <a:t>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x = H(x) / w - b / w</a:t>
            </a:r>
          </a:p>
          <a:p>
            <a:r>
              <a:rPr lang="en-US" altLang="ko-KR" sz="1200">
                <a:latin typeface="+mn-ea"/>
              </a:rPr>
              <a:t> (y = wx + b </a:t>
            </a:r>
            <a:r>
              <a:rPr lang="ko-KR" altLang="en-US" sz="1200">
                <a:latin typeface="+mn-ea"/>
              </a:rPr>
              <a:t>형태</a:t>
            </a:r>
            <a:r>
              <a:rPr lang="en-US" altLang="ko-KR" sz="1200">
                <a:latin typeface="+mn-ea"/>
              </a:rPr>
              <a:t>)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745981-16C6-D1F4-305B-728E2A94BA05}"/>
              </a:ext>
            </a:extLst>
          </p:cNvPr>
          <p:cNvSpPr txBox="1"/>
          <p:nvPr/>
        </p:nvSpPr>
        <p:spPr>
          <a:xfrm>
            <a:off x="2441984" y="6104329"/>
            <a:ext cx="1344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4953001" y="6330445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Generative AI (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생성형 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AI)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EAA3E3-6DCD-18DD-87DC-17CB6B8F6D00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D7BD5F-5348-95C4-2D95-4202A9CD7EBE}"/>
              </a:ext>
            </a:extLst>
          </p:cNvPr>
          <p:cNvSpPr txBox="1"/>
          <p:nvPr/>
        </p:nvSpPr>
        <p:spPr>
          <a:xfrm>
            <a:off x="8215118" y="4963821"/>
            <a:ext cx="13463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판별기로 사용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학습 </a:t>
            </a:r>
            <a:r>
              <a:rPr lang="en-US" altLang="ko-KR" sz="1200">
                <a:latin typeface="+mn-ea"/>
              </a:rPr>
              <a:t>X</a:t>
            </a:r>
          </a:p>
          <a:p>
            <a:r>
              <a:rPr lang="ko-KR" altLang="en-US" sz="1200">
                <a:latin typeface="+mn-ea"/>
              </a:rPr>
              <a:t>사용</a:t>
            </a:r>
            <a:endParaRPr lang="en-US" altLang="ko-KR" sz="1200"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3A16037-7C59-A5CC-D714-EE5F67E925C5}"/>
              </a:ext>
            </a:extLst>
          </p:cNvPr>
          <p:cNvSpPr/>
          <p:nvPr/>
        </p:nvSpPr>
        <p:spPr>
          <a:xfrm>
            <a:off x="8348546" y="1304769"/>
            <a:ext cx="636902" cy="15935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E76338C-17D2-DC7E-ABF1-6FF3FF18E2A5}"/>
              </a:ext>
            </a:extLst>
          </p:cNvPr>
          <p:cNvSpPr txBox="1"/>
          <p:nvPr/>
        </p:nvSpPr>
        <p:spPr>
          <a:xfrm>
            <a:off x="5014874" y="4685360"/>
            <a:ext cx="828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난수</a:t>
            </a:r>
            <a:endParaRPr lang="en-US" altLang="ko-KR" sz="1200">
              <a:latin typeface="+mn-ea"/>
            </a:endParaRPr>
          </a:p>
          <a:p>
            <a:pPr algn="ctr"/>
            <a:r>
              <a:rPr lang="en-US" altLang="ko-KR" sz="1200">
                <a:latin typeface="+mn-ea"/>
              </a:rPr>
              <a:t>random</a:t>
            </a: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r>
              <a:rPr lang="ko-KR" altLang="en-US" sz="1200">
                <a:latin typeface="+mn-ea"/>
              </a:rPr>
              <a:t>학습</a:t>
            </a:r>
            <a:endParaRPr lang="en-US" altLang="ko-KR" sz="1200"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15BAA4-1D56-C5C0-6E37-25BCDE664A5D}"/>
              </a:ext>
            </a:extLst>
          </p:cNvPr>
          <p:cNvSpPr txBox="1"/>
          <p:nvPr/>
        </p:nvSpPr>
        <p:spPr>
          <a:xfrm>
            <a:off x="6549954" y="4736177"/>
            <a:ext cx="71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64741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2648744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3368744" y="5103901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351326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판별기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D62556B-DBF4-535D-234A-0CC9D707E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34ECA08-487E-056C-2FC7-661F9AD886E5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2CDD7FC-6EB6-02E2-F184-8FF1E3A5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2486306" y="6330445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GAN (Generative Adversarial Networks,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생성적 적대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EAA3E3-6DCD-18DD-87DC-17CB6B8F6D00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2F074A5-B4BB-428B-55AD-F8A20F07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87" y="3848964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B9F4A9-1D41-E4EB-B6F7-8446972D8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87" y="515719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DF61BF-A736-47D6-068D-C3A6564D1A8F}"/>
              </a:ext>
            </a:extLst>
          </p:cNvPr>
          <p:cNvSpPr txBox="1"/>
          <p:nvPr/>
        </p:nvSpPr>
        <p:spPr>
          <a:xfrm>
            <a:off x="4236695" y="473617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00F01A-13A1-A8A4-A89C-810ED1A20F7A}"/>
              </a:ext>
            </a:extLst>
          </p:cNvPr>
          <p:cNvSpPr txBox="1"/>
          <p:nvPr/>
        </p:nvSpPr>
        <p:spPr>
          <a:xfrm>
            <a:off x="4236695" y="603103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65A325-4511-4E5F-5D6B-CF208DEEA988}"/>
              </a:ext>
            </a:extLst>
          </p:cNvPr>
          <p:cNvSpPr/>
          <p:nvPr/>
        </p:nvSpPr>
        <p:spPr>
          <a:xfrm>
            <a:off x="61321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D29D9-D5A4-C854-6617-C99614E6D90E}"/>
              </a:ext>
            </a:extLst>
          </p:cNvPr>
          <p:cNvSpPr txBox="1"/>
          <p:nvPr/>
        </p:nvSpPr>
        <p:spPr>
          <a:xfrm>
            <a:off x="6969224" y="4365104"/>
            <a:ext cx="23042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x : </a:t>
            </a:r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또는 생성한 이미지</a:t>
            </a:r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y : </a:t>
            </a:r>
            <a:r>
              <a:rPr lang="ko-KR" altLang="en-US" sz="1200">
                <a:latin typeface="+mn-ea"/>
              </a:rPr>
              <a:t>사진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기계가 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081D5E6-904A-4056-DC87-45F38A91B033}"/>
              </a:ext>
            </a:extLst>
          </p:cNvPr>
          <p:cNvSpPr/>
          <p:nvPr/>
        </p:nvSpPr>
        <p:spPr>
          <a:xfrm>
            <a:off x="2288664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7A2D212-7965-FAF2-79EB-9A0F69E50FD7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5353500" y="4292571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3E306BD-B96D-A195-614B-77B4C9E040AF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5353500" y="5102321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CE12B7D-4B87-AB81-2DD5-52080CC8D734}"/>
              </a:ext>
            </a:extLst>
          </p:cNvPr>
          <p:cNvCxnSpPr>
            <a:cxnSpLocks/>
            <a:stCxn id="1026" idx="3"/>
            <a:endCxn id="5" idx="1"/>
          </p:cNvCxnSpPr>
          <p:nvPr/>
        </p:nvCxnSpPr>
        <p:spPr>
          <a:xfrm>
            <a:off x="2072680" y="1629271"/>
            <a:ext cx="2393607" cy="2663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798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분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류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74732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6511246" y="5102321"/>
            <a:ext cx="9620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5424804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Encoder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Decoder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7649A-1543-F88E-D6AC-081A765141A2}"/>
              </a:ext>
            </a:extLst>
          </p:cNvPr>
          <p:cNvSpPr/>
          <p:nvPr/>
        </p:nvSpPr>
        <p:spPr>
          <a:xfrm>
            <a:off x="1721984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이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지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생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675282-043C-1CB0-81B7-370602591381}"/>
              </a:ext>
            </a:extLst>
          </p:cNvPr>
          <p:cNvSpPr txBox="1"/>
          <p:nvPr/>
        </p:nvSpPr>
        <p:spPr>
          <a:xfrm>
            <a:off x="1104324" y="342900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47B2F8E-43E5-E541-3985-FCA0193160EE}"/>
              </a:ext>
            </a:extLst>
          </p:cNvPr>
          <p:cNvSpPr/>
          <p:nvPr/>
        </p:nvSpPr>
        <p:spPr>
          <a:xfrm>
            <a:off x="3512840" y="4721029"/>
            <a:ext cx="1260000" cy="72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5791246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666D32-A315-BAF6-A4AA-DC97C3EC8847}"/>
              </a:ext>
            </a:extLst>
          </p:cNvPr>
          <p:cNvSpPr txBox="1"/>
          <p:nvPr/>
        </p:nvSpPr>
        <p:spPr>
          <a:xfrm>
            <a:off x="2441984" y="6053446"/>
            <a:ext cx="1344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C9878A4-E350-58CD-C197-808202E8B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E958C62-C09F-95C7-4779-6E96F8026CAB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A5AD8E9-6A74-F5EA-6BAE-6FBDF2F84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CA9D88D-B291-9F37-43B8-359E94780321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0A2DD1-A63B-3714-A6B6-55B011805A70}"/>
              </a:ext>
            </a:extLst>
          </p:cNvPr>
          <p:cNvSpPr txBox="1"/>
          <p:nvPr/>
        </p:nvSpPr>
        <p:spPr>
          <a:xfrm>
            <a:off x="4953001" y="6330445"/>
            <a:ext cx="4248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3AF318-FBD3-7BB7-75F0-12A34296C399}"/>
              </a:ext>
            </a:extLst>
          </p:cNvPr>
          <p:cNvSpPr txBox="1"/>
          <p:nvPr/>
        </p:nvSpPr>
        <p:spPr>
          <a:xfrm>
            <a:off x="8202069" y="4749534"/>
            <a:ext cx="1359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원본 이미지와 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생성된 이미지의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유사성으로 학습 가능</a:t>
            </a:r>
            <a:endParaRPr lang="en-US" altLang="ko-KR" sz="1200"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D2DAA4F-FDDD-5A5D-65EE-75AC9EAE71DC}"/>
              </a:ext>
            </a:extLst>
          </p:cNvPr>
          <p:cNvSpPr/>
          <p:nvPr/>
        </p:nvSpPr>
        <p:spPr>
          <a:xfrm>
            <a:off x="5738597" y="1096724"/>
            <a:ext cx="3246851" cy="19389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67262-F5C8-A666-23C0-8695D66B7FA2}"/>
              </a:ext>
            </a:extLst>
          </p:cNvPr>
          <p:cNvSpPr txBox="1"/>
          <p:nvPr/>
        </p:nvSpPr>
        <p:spPr>
          <a:xfrm>
            <a:off x="2436707" y="3427180"/>
            <a:ext cx="25019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f(x)</a:t>
            </a:r>
          </a:p>
          <a:p>
            <a:r>
              <a:rPr lang="en-US" altLang="ko-KR" sz="1200">
                <a:latin typeface="+mn-ea"/>
              </a:rPr>
              <a:t>  = softmax(H(x))</a:t>
            </a:r>
          </a:p>
          <a:p>
            <a:r>
              <a:rPr lang="en-US" altLang="ko-KR" sz="1200">
                <a:latin typeface="+mn-ea"/>
              </a:rPr>
              <a:t>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x = H(x) / w - b / w</a:t>
            </a:r>
          </a:p>
          <a:p>
            <a:r>
              <a:rPr lang="en-US" altLang="ko-KR" sz="1200">
                <a:latin typeface="+mn-ea"/>
              </a:rPr>
              <a:t> (y = wx + b </a:t>
            </a:r>
            <a:r>
              <a:rPr lang="ko-KR" altLang="en-US" sz="1200">
                <a:latin typeface="+mn-ea"/>
              </a:rPr>
              <a:t>형태</a:t>
            </a:r>
            <a:r>
              <a:rPr lang="en-US" altLang="ko-KR" sz="1200">
                <a:latin typeface="+mn-ea"/>
              </a:rPr>
              <a:t>)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CAED3DE-8392-557A-141D-1249A6B65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553" y="3831772"/>
            <a:ext cx="884321" cy="88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633417A-A91F-CB11-8FE4-0BE904B3A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546" y="3859545"/>
            <a:ext cx="884321" cy="88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0412643-DC6D-E160-05BA-5333E81DB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546" y="5508812"/>
            <a:ext cx="884321" cy="88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C34ECA-2888-9314-2CD4-87FAAFDFD776}"/>
              </a:ext>
            </a:extLst>
          </p:cNvPr>
          <p:cNvSpPr txBox="1"/>
          <p:nvPr/>
        </p:nvSpPr>
        <p:spPr>
          <a:xfrm>
            <a:off x="8401569" y="5816297"/>
            <a:ext cx="778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aaa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143918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회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89DF82-6019-DE68-60BE-6236FEF5B4CB}"/>
              </a:ext>
            </a:extLst>
          </p:cNvPr>
          <p:cNvSpPr/>
          <p:nvPr/>
        </p:nvSpPr>
        <p:spPr>
          <a:xfrm>
            <a:off x="1505845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5109AC-1C7A-6493-EEB5-2F2D813FEAA3}"/>
              </a:ext>
            </a:extLst>
          </p:cNvPr>
          <p:cNvSpPr/>
          <p:nvPr/>
        </p:nvSpPr>
        <p:spPr>
          <a:xfrm>
            <a:off x="1500144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560552" y="3050959"/>
            <a:ext cx="266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분류와 지역화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529848-A2D5-2B35-1F63-E01AE6E06B8F}"/>
              </a:ext>
            </a:extLst>
          </p:cNvPr>
          <p:cNvSpPr txBox="1"/>
          <p:nvPr/>
        </p:nvSpPr>
        <p:spPr>
          <a:xfrm>
            <a:off x="2220144" y="5301208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x, y, width, height</a:t>
            </a:r>
            <a:endParaRPr lang="ko-KR" altLang="en-US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CBFC1B-C1C5-FB6B-F026-5DE99B84BFAE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밀접하게 결합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8E2AEC5-6015-AED7-21E7-C2967B56C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A7C8CF4-725E-DF12-942E-8FA4D427C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EC2FDDD-6906-6C8F-8C85-475966C5FB18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464A1-2190-1736-1231-02AD7A6EF6B0}"/>
              </a:ext>
            </a:extLst>
          </p:cNvPr>
          <p:cNvSpPr txBox="1"/>
          <p:nvPr/>
        </p:nvSpPr>
        <p:spPr>
          <a:xfrm>
            <a:off x="4939803" y="2348880"/>
            <a:ext cx="746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x, y,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width,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height</a:t>
            </a:r>
            <a:endParaRPr lang="ko-KR" altLang="en-US" sz="120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C9B04D-D2CD-4DA9-8A38-4061B0C6AF52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F5EBE9FB-D2C2-4ED3-25A6-89D46538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542" y="3551939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BE1440-5F44-51C9-927C-28A1BB1DA328}"/>
              </a:ext>
            </a:extLst>
          </p:cNvPr>
          <p:cNvSpPr/>
          <p:nvPr/>
        </p:nvSpPr>
        <p:spPr>
          <a:xfrm>
            <a:off x="3770810" y="3796937"/>
            <a:ext cx="822149" cy="116694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B2815F-E3F1-8E00-EE9C-647E580C896A}"/>
              </a:ext>
            </a:extLst>
          </p:cNvPr>
          <p:cNvSpPr txBox="1"/>
          <p:nvPr/>
        </p:nvSpPr>
        <p:spPr>
          <a:xfrm>
            <a:off x="2220144" y="5672281"/>
            <a:ext cx="294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객체 탐지 </a:t>
            </a:r>
            <a:r>
              <a:rPr lang="en-US" altLang="ko-KR" sz="1200">
                <a:latin typeface="+mn-ea"/>
              </a:rPr>
              <a:t>(</a:t>
            </a:r>
            <a:r>
              <a:rPr lang="ko-KR" altLang="en-US" sz="1200">
                <a:latin typeface="+mn-ea"/>
              </a:rPr>
              <a:t>분류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회귀</a:t>
            </a:r>
            <a:r>
              <a:rPr lang="en-US" altLang="ko-KR" sz="1200">
                <a:latin typeface="+mn-ea"/>
              </a:rPr>
              <a:t>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동물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동물의 위치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9A2DFD6-1B1D-1310-D7CB-CCC7627A6940}"/>
              </a:ext>
            </a:extLst>
          </p:cNvPr>
          <p:cNvSpPr/>
          <p:nvPr/>
        </p:nvSpPr>
        <p:spPr>
          <a:xfrm>
            <a:off x="5705231" y="1096724"/>
            <a:ext cx="2272105" cy="19389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4414469-AF51-AE37-AB7B-B67AD985CC33}"/>
              </a:ext>
            </a:extLst>
          </p:cNvPr>
          <p:cNvCxnSpPr>
            <a:cxnSpLocks/>
            <a:stCxn id="39" idx="3"/>
            <a:endCxn id="5" idx="1"/>
          </p:cNvCxnSpPr>
          <p:nvPr/>
        </p:nvCxnSpPr>
        <p:spPr>
          <a:xfrm flipV="1">
            <a:off x="1102693" y="4157709"/>
            <a:ext cx="397451" cy="822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EBB8D12-2DC0-2494-E961-C594E2A35CA9}"/>
              </a:ext>
            </a:extLst>
          </p:cNvPr>
          <p:cNvCxnSpPr>
            <a:cxnSpLocks/>
            <a:stCxn id="39" idx="3"/>
            <a:endCxn id="6" idx="1"/>
          </p:cNvCxnSpPr>
          <p:nvPr/>
        </p:nvCxnSpPr>
        <p:spPr>
          <a:xfrm>
            <a:off x="1102693" y="4979818"/>
            <a:ext cx="403152" cy="629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B96C433B-7969-EED3-76D4-72CB42F2A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317" y="4052876"/>
            <a:ext cx="698077" cy="1896404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D31C662-29FE-2530-B6E0-5E06D4FC43B3}"/>
              </a:ext>
            </a:extLst>
          </p:cNvPr>
          <p:cNvSpPr/>
          <p:nvPr/>
        </p:nvSpPr>
        <p:spPr>
          <a:xfrm>
            <a:off x="382693" y="4010355"/>
            <a:ext cx="720000" cy="193892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19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4450449"/>
          </a:xfrm>
        </p:spPr>
        <p:txBody>
          <a:bodyPr/>
          <a:lstStyle/>
          <a:p>
            <a:pPr marL="714375" indent="-714375">
              <a:buFont typeface="+mj-lt"/>
              <a:buAutoNum type="romanUcPeriod" startAt="10"/>
            </a:pPr>
            <a:r>
              <a:rPr lang="en-US" altLang="ko-KR" sz="2400" dirty="0">
                <a:latin typeface="+mn-ea"/>
              </a:rPr>
              <a:t>DBN (Deep Belief Network)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RBM (Restricted Boltzmann Machine)</a:t>
            </a:r>
          </a:p>
          <a:p>
            <a:pPr marL="714375" indent="-714375">
              <a:buAutoNum type="romanUcPeriod" startAt="10"/>
            </a:pPr>
            <a:r>
              <a:rPr lang="en-US" altLang="ko-KR" sz="2400">
                <a:latin typeface="+mn-ea"/>
              </a:rPr>
              <a:t>AutoEncoder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Word Embedding</a:t>
            </a:r>
          </a:p>
          <a:p>
            <a:pPr marL="714375" indent="-714375">
              <a:buAutoNum type="romanUcPeriod" startAt="10"/>
            </a:pPr>
            <a:r>
              <a:rPr lang="ko-KR" altLang="en-US" sz="2400">
                <a:latin typeface="+mn-ea"/>
              </a:rPr>
              <a:t>비지도학습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RL (Reinforcement Learning)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AutoML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AI </a:t>
            </a:r>
            <a:r>
              <a:rPr lang="ko-KR" altLang="en-US" sz="2400" dirty="0">
                <a:latin typeface="+mn-ea"/>
              </a:rPr>
              <a:t>반도체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Deep Learning </a:t>
            </a:r>
            <a:r>
              <a:rPr lang="ko-KR" altLang="en-US" sz="2400" dirty="0">
                <a:latin typeface="+mn-ea"/>
              </a:rPr>
              <a:t>활용</a:t>
            </a:r>
            <a:endParaRPr lang="en-US" altLang="ko-KR" sz="2400" dirty="0">
              <a:latin typeface="+mn-ea"/>
            </a:endParaRPr>
          </a:p>
          <a:p>
            <a:pPr marL="542925" indent="-542925">
              <a:buAutoNum type="romanUcPeriod" startAt="10"/>
            </a:pPr>
            <a:endParaRPr lang="en-US" altLang="ko-KR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      차</a:t>
            </a:r>
          </a:p>
        </p:txBody>
      </p:sp>
    </p:spTree>
    <p:extLst>
      <p:ext uri="{BB962C8B-B14F-4D97-AF65-F5344CB8AC3E}">
        <p14:creationId xmlns:p14="http://schemas.microsoft.com/office/powerpoint/2010/main" val="3228332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D2A569E-4AF2-0E22-68E4-97D03833FAC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r>
              <a:rPr lang="en-US" altLang="ko-KR" sz="1600" dirty="0">
                <a:latin typeface="+mn-ea"/>
              </a:rPr>
              <a:t>		: </a:t>
            </a:r>
            <a:r>
              <a:rPr lang="ko-KR" altLang="en-US" sz="1600" dirty="0">
                <a:latin typeface="+mn-ea"/>
              </a:rPr>
              <a:t>관계 정보를 활용하는 방법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Dense		</a:t>
            </a:r>
            <a:r>
              <a:rPr lang="en-US" altLang="ko-KR" sz="1400">
                <a:latin typeface="+mn-ea"/>
              </a:rPr>
              <a:t>: </a:t>
            </a:r>
            <a:r>
              <a:rPr lang="ko-KR" altLang="en-US" sz="1400">
                <a:latin typeface="+mn-ea"/>
              </a:rPr>
              <a:t>선형 </a:t>
            </a:r>
            <a:r>
              <a:rPr lang="en-US" altLang="ko-KR" sz="1400">
                <a:latin typeface="+mn-ea"/>
              </a:rPr>
              <a:t>(1</a:t>
            </a:r>
            <a:r>
              <a:rPr lang="ko-KR" altLang="en-US" sz="1400">
                <a:latin typeface="+mn-ea"/>
              </a:rPr>
              <a:t>차원 배열</a:t>
            </a:r>
            <a:r>
              <a:rPr lang="en-US" altLang="ko-KR" sz="140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Convolution		: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 err="1">
                <a:latin typeface="+mn-ea"/>
              </a:rPr>
              <a:t>행열에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Convolution</a:t>
            </a:r>
            <a:r>
              <a:rPr lang="ko-KR" altLang="en-US" sz="1400" dirty="0">
                <a:latin typeface="+mn-ea"/>
              </a:rPr>
              <a:t>을 적용하여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생성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이미지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오디오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텍스트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비디오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139B55D-0AA9-C20C-E642-0AF4FDD3DD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3322" r="5971" b="2364"/>
          <a:stretch/>
        </p:blipFill>
        <p:spPr>
          <a:xfrm>
            <a:off x="344487" y="3212976"/>
            <a:ext cx="4249859" cy="2304256"/>
          </a:xfrm>
          <a:prstGeom prst="rect">
            <a:avLst/>
          </a:prstGeom>
        </p:spPr>
      </p:pic>
      <p:pic>
        <p:nvPicPr>
          <p:cNvPr id="18" name="Picture 2" descr="Figure 9: Convolved feature or activation map or feature map. | Convolutional Neural Networks (CNNs)">
            <a:extLst>
              <a:ext uri="{FF2B5EF4-FFF2-40B4-BE49-F238E27FC236}">
                <a16:creationId xmlns:a16="http://schemas.microsoft.com/office/drawing/2014/main" id="{05AA7BCD-56FD-3BAE-8C94-B9778EB68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958" y="2492896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C6D002-2C2B-E9A8-3EAC-033716914ADA}"/>
              </a:ext>
            </a:extLst>
          </p:cNvPr>
          <p:cNvSpPr txBox="1"/>
          <p:nvPr/>
        </p:nvSpPr>
        <p:spPr>
          <a:xfrm>
            <a:off x="4953000" y="6279123"/>
            <a:ext cx="4657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B80CB5-7060-81C2-B49C-CC3FA5C3A67E}"/>
              </a:ext>
            </a:extLst>
          </p:cNvPr>
          <p:cNvSpPr txBox="1"/>
          <p:nvPr/>
        </p:nvSpPr>
        <p:spPr>
          <a:xfrm>
            <a:off x="2000672" y="4797152"/>
            <a:ext cx="1366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Filter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(Mask)</a:t>
            </a:r>
          </a:p>
          <a:p>
            <a:pPr algn="ctr"/>
            <a:endParaRPr lang="en-US" altLang="ko-KR" sz="1000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Channel </a:t>
            </a:r>
            <a:r>
              <a:rPr lang="ko-KR" altLang="en-US" sz="1000">
                <a:solidFill>
                  <a:srgbClr val="0070C0"/>
                </a:solidFill>
                <a:latin typeface="+mn-ea"/>
              </a:rPr>
              <a:t>갯수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D73883-EA2A-8EBB-0CA3-AFB409EAC86E}"/>
              </a:ext>
            </a:extLst>
          </p:cNvPr>
          <p:cNvSpPr txBox="1"/>
          <p:nvPr/>
        </p:nvSpPr>
        <p:spPr>
          <a:xfrm>
            <a:off x="3512840" y="4797153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Feature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(</a:t>
            </a:r>
            <a:r>
              <a:rPr lang="ko-KR" altLang="en-US" sz="1000">
                <a:solidFill>
                  <a:srgbClr val="0070C0"/>
                </a:solidFill>
                <a:latin typeface="+mn-ea"/>
              </a:rPr>
              <a:t>특징</a:t>
            </a:r>
            <a:r>
              <a:rPr lang="en-US" altLang="ko-KR" sz="1000">
                <a:solidFill>
                  <a:srgbClr val="0070C0"/>
                </a:solidFill>
                <a:latin typeface="+mn-ea"/>
              </a:rPr>
              <a:t>)</a:t>
            </a:r>
            <a:endParaRPr lang="ko-KR" altLang="en-US" sz="100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0F1252-AB59-D055-98C2-44A5A3DFCAF4}"/>
              </a:ext>
            </a:extLst>
          </p:cNvPr>
          <p:cNvSpPr txBox="1"/>
          <p:nvPr/>
        </p:nvSpPr>
        <p:spPr>
          <a:xfrm>
            <a:off x="6969125" y="1412776"/>
            <a:ext cx="259238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Transpose</a:t>
            </a:r>
            <a:r>
              <a:rPr lang="ko-KR" altLang="en-US" sz="1200">
                <a:latin typeface="+mn-ea"/>
              </a:rPr>
              <a:t> </a:t>
            </a:r>
            <a:r>
              <a:rPr lang="en-US" altLang="ko-KR" sz="1200">
                <a:latin typeface="+mn-ea"/>
              </a:rPr>
              <a:t>Convolution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전치 컨볼루션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입력과 출력을 반전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20875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2" name="Picture 4" descr="Figure 21: The stride of 1. | Convolutional Neural Networks (CNNs)">
            <a:extLst>
              <a:ext uri="{FF2B5EF4-FFF2-40B4-BE49-F238E27FC236}">
                <a16:creationId xmlns:a16="http://schemas.microsoft.com/office/drawing/2014/main" id="{A77D53FA-A7C7-9846-70FA-4F33B2C36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996940"/>
            <a:ext cx="3744416" cy="43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1FC232-068B-4F29-48AE-4926DCFC09A5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Picture 6" descr="Figure 22: The stride of 2. | Convolutional Neural Networks (CNNs)">
            <a:extLst>
              <a:ext uri="{FF2B5EF4-FFF2-40B4-BE49-F238E27FC236}">
                <a16:creationId xmlns:a16="http://schemas.microsoft.com/office/drawing/2014/main" id="{2219B2DC-FA59-A902-CD4A-276C6B2B6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6" y="2002890"/>
            <a:ext cx="4511075" cy="43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0556E0E9-A7B4-1594-1A3B-6961D73802B2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</a:p>
          <a:p>
            <a:pPr lvl="1"/>
            <a:r>
              <a:rPr lang="en-US" altLang="ko-KR" sz="1400">
                <a:latin typeface="+mn-ea"/>
              </a:rPr>
              <a:t>Padding 		: </a:t>
            </a:r>
            <a:r>
              <a:rPr lang="ko-KR" altLang="en-US" sz="1400">
                <a:latin typeface="+mn-ea"/>
              </a:rPr>
              <a:t>주로 입력과 출력의 크기를 동일하도록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Stride 		: Filter(</a:t>
            </a:r>
            <a:r>
              <a:rPr lang="ko-KR" altLang="en-US" sz="1400">
                <a:latin typeface="+mn-ea"/>
              </a:rPr>
              <a:t>커널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이 이동하는 </a:t>
            </a:r>
            <a:r>
              <a:rPr lang="en-US" altLang="ko-KR" sz="1400">
                <a:latin typeface="+mn-ea"/>
              </a:rPr>
              <a:t>picel</a:t>
            </a:r>
            <a:r>
              <a:rPr lang="ko-KR" altLang="en-US" sz="1400">
                <a:latin typeface="+mn-ea"/>
              </a:rPr>
              <a:t>의 갯수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47307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3A1937F3-F7B6-93F2-18FE-B7E70D813A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CE1239-F465-ACB0-0F13-02330CBF10E8}"/>
              </a:ext>
            </a:extLst>
          </p:cNvPr>
          <p:cNvSpPr txBox="1"/>
          <p:nvPr/>
        </p:nvSpPr>
        <p:spPr>
          <a:xfrm>
            <a:off x="776536" y="59492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Picture 2" descr="Figure 16: Convolutional layer. | Convolutional Neural Networks (CNNs)">
            <a:extLst>
              <a:ext uri="{FF2B5EF4-FFF2-40B4-BE49-F238E27FC236}">
                <a16:creationId xmlns:a16="http://schemas.microsoft.com/office/drawing/2014/main" id="{D3232B5C-0FC2-A9C2-4122-FC1127996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763974"/>
            <a:ext cx="8877922" cy="418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927B5F-DF2E-DA57-8C97-E5F5BF5BC658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Filter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solidFill>
                  <a:srgbClr val="00B050"/>
                </a:solidFill>
                <a:latin typeface="+mn-ea"/>
              </a:rPr>
              <a:t>특정 효과를 가지는 </a:t>
            </a:r>
            <a:r>
              <a:rPr lang="en-US" altLang="ko-KR" sz="1200" u="sng">
                <a:solidFill>
                  <a:srgbClr val="00B050"/>
                </a:solidFill>
                <a:latin typeface="+mn-ea"/>
              </a:rPr>
              <a:t>filter</a:t>
            </a:r>
            <a:r>
              <a:rPr lang="ko-KR" altLang="en-US" sz="1200" u="sng">
                <a:solidFill>
                  <a:srgbClr val="00B050"/>
                </a:solidFill>
                <a:latin typeface="+mn-ea"/>
              </a:rPr>
              <a:t>에 대한 학습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이 가능 하다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.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 u="sng">
                <a:solidFill>
                  <a:srgbClr val="00B050"/>
                </a:solidFill>
                <a:latin typeface="+mn-ea"/>
              </a:rPr>
              <a:t>특정 이미지만을 위한 </a:t>
            </a:r>
            <a:r>
              <a:rPr lang="en-US" altLang="ko-KR" sz="1200" u="sng">
                <a:solidFill>
                  <a:srgbClr val="00B050"/>
                </a:solidFill>
                <a:latin typeface="+mn-ea"/>
              </a:rPr>
              <a:t>filter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가 생성 된다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974F4E-7651-3BB9-4512-31AE48909670}"/>
              </a:ext>
            </a:extLst>
          </p:cNvPr>
          <p:cNvSpPr/>
          <p:nvPr/>
        </p:nvSpPr>
        <p:spPr>
          <a:xfrm>
            <a:off x="3296817" y="1780894"/>
            <a:ext cx="1008112" cy="83221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088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B1112E3-52E2-CB45-DE65-06D893E4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52" y="1984016"/>
            <a:ext cx="4824536" cy="202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2D61CF9-76D1-47EF-85B4-AC307948E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70" y="4581127"/>
            <a:ext cx="3879913" cy="188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CD70FA-EE54-502F-715C-F9BF046D63F4}"/>
              </a:ext>
            </a:extLst>
          </p:cNvPr>
          <p:cNvSpPr txBox="1"/>
          <p:nvPr/>
        </p:nvSpPr>
        <p:spPr>
          <a:xfrm>
            <a:off x="776536" y="6356943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https://github.com/sooftware/Speech-Recognition-Tutorial/blob/master/seminar/CNN.pdf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D73C6-81E0-8E99-221A-C29DBF42B582}"/>
              </a:ext>
            </a:extLst>
          </p:cNvPr>
          <p:cNvSpPr txBox="1"/>
          <p:nvPr/>
        </p:nvSpPr>
        <p:spPr>
          <a:xfrm>
            <a:off x="776535" y="3697288"/>
            <a:ext cx="651686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https://github.com/sooftware/Speech-Recognition-Tutorial/blob/master/seminar/CNN.pdf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3A1937F3-F7B6-93F2-18FE-B7E70D813A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562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개의 컨볼루션 레이어</a:t>
            </a:r>
            <a:r>
              <a:rPr lang="en-US" altLang="ko-KR" sz="1600">
                <a:latin typeface="+mn-ea"/>
              </a:rPr>
              <a:t>, 39x31x1 </a:t>
            </a:r>
            <a:r>
              <a:rPr lang="ko-KR" altLang="en-US" sz="1600">
                <a:latin typeface="+mn-ea"/>
              </a:rPr>
              <a:t>크기의 입력 데이터</a:t>
            </a:r>
            <a:r>
              <a:rPr lang="en-US" altLang="ko-KR" sz="1600">
                <a:latin typeface="+mn-ea"/>
              </a:rPr>
              <a:t>, 100</a:t>
            </a:r>
            <a:r>
              <a:rPr lang="ko-KR" altLang="en-US" sz="1600">
                <a:latin typeface="+mn-ea"/>
              </a:rPr>
              <a:t>개의 클래스로 분류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20</a:t>
            </a:r>
            <a:r>
              <a:rPr lang="ko-KR" altLang="en-US" sz="1400">
                <a:latin typeface="+mn-ea"/>
              </a:rPr>
              <a:t>만개 </a:t>
            </a:r>
            <a:r>
              <a:rPr lang="en-US" altLang="ko-KR" sz="1400">
                <a:latin typeface="+mn-ea"/>
              </a:rPr>
              <a:t>parameter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Dense</a:t>
            </a:r>
            <a:r>
              <a:rPr lang="ko-KR" altLang="en-US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에 비해 학습이 쉽고 처리 속도가 빠르다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.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개의 </a:t>
            </a:r>
            <a:r>
              <a:rPr lang="en-US" altLang="ko-KR" sz="1600">
                <a:latin typeface="+mn-ea"/>
              </a:rPr>
              <a:t>dmsslrcmd, 1209x1(39x31x1) </a:t>
            </a:r>
            <a:r>
              <a:rPr lang="ko-KR" altLang="en-US" sz="1600">
                <a:latin typeface="+mn-ea"/>
              </a:rPr>
              <a:t>크기의 입력 데이터</a:t>
            </a:r>
            <a:r>
              <a:rPr lang="en-US" altLang="ko-KR" sz="1600">
                <a:latin typeface="+mn-ea"/>
              </a:rPr>
              <a:t>, 100</a:t>
            </a:r>
            <a:r>
              <a:rPr lang="ko-KR" altLang="en-US" sz="1600">
                <a:latin typeface="+mn-ea"/>
              </a:rPr>
              <a:t>개의 클래스로 분류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100</a:t>
            </a:r>
            <a:r>
              <a:rPr lang="ko-KR" altLang="en-US" sz="1400">
                <a:latin typeface="+mn-ea"/>
              </a:rPr>
              <a:t>만개 </a:t>
            </a:r>
            <a:r>
              <a:rPr lang="en-US" altLang="ko-KR" sz="1400">
                <a:latin typeface="+mn-ea"/>
              </a:rPr>
              <a:t>parameter.  </a:t>
            </a:r>
            <a:r>
              <a:rPr lang="ko-KR" altLang="en-US" sz="1400">
                <a:latin typeface="+mn-ea"/>
              </a:rPr>
              <a:t>은닉층이 깊어질 수록 급격히 늘어남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35759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0A95A5F3-1CF1-3AE9-1051-0BC8CFBA7D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4465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행열을</a:t>
            </a:r>
            <a:r>
              <a:rPr lang="ko-KR" altLang="en-US" sz="1400" dirty="0">
                <a:latin typeface="+mn-ea"/>
              </a:rPr>
              <a:t> 사용하여 </a:t>
            </a:r>
            <a:r>
              <a:rPr lang="ko-KR" altLang="en-US" sz="1400" err="1">
                <a:latin typeface="+mn-ea"/>
              </a:rPr>
              <a:t>특징맵을</a:t>
            </a:r>
            <a:r>
              <a:rPr lang="ko-KR" altLang="en-US" sz="1400">
                <a:latin typeface="+mn-ea"/>
              </a:rPr>
              <a:t> 요약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주로 </a:t>
            </a:r>
            <a:r>
              <a:rPr lang="en-US" altLang="ko-KR" sz="1400" u="sng">
                <a:solidFill>
                  <a:srgbClr val="0070C0"/>
                </a:solidFill>
                <a:latin typeface="+mn-ea"/>
              </a:rPr>
              <a:t>Max Pooling</a:t>
            </a:r>
            <a:r>
              <a:rPr lang="ko-KR" altLang="en-US" sz="1400">
                <a:latin typeface="+mn-ea"/>
              </a:rPr>
              <a:t>을 사용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05E2A3-F4FA-213E-70DA-A2A992B18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234586"/>
            <a:ext cx="5473700" cy="414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2CD6A9-5CBC-0E3A-84A1-A7346659990F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957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9B1CA9-832D-18DA-7AA2-5E0A58AA7B9E}"/>
              </a:ext>
            </a:extLst>
          </p:cNvPr>
          <p:cNvSpPr txBox="1"/>
          <p:nvPr/>
        </p:nvSpPr>
        <p:spPr>
          <a:xfrm>
            <a:off x="776536" y="39039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" name="Picture 2" descr="Figure 20: Subsampling by pooling. | Convolutional Neural Networks (CNNs)">
            <a:extLst>
              <a:ext uri="{FF2B5EF4-FFF2-40B4-BE49-F238E27FC236}">
                <a16:creationId xmlns:a16="http://schemas.microsoft.com/office/drawing/2014/main" id="{72E9EC88-48B2-82A6-1708-18CD4860C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51330"/>
            <a:ext cx="6667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4CE5D77-7460-2CB1-1EBF-661E227A4AC2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1FEABA-DD50-697F-7F1A-2E20ED366794}"/>
              </a:ext>
            </a:extLst>
          </p:cNvPr>
          <p:cNvSpPr txBox="1"/>
          <p:nvPr/>
        </p:nvSpPr>
        <p:spPr>
          <a:xfrm>
            <a:off x="6969125" y="1412776"/>
            <a:ext cx="259238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오류 보완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확대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682615-DF6D-A969-C25E-B971B09D74B4}"/>
              </a:ext>
            </a:extLst>
          </p:cNvPr>
          <p:cNvSpPr/>
          <p:nvPr/>
        </p:nvSpPr>
        <p:spPr>
          <a:xfrm>
            <a:off x="1424608" y="2564904"/>
            <a:ext cx="72008" cy="72008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3867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</a:t>
            </a:r>
            <a:r>
              <a:rPr lang="en-US" altLang="ko-KR" sz="1600" dirty="0">
                <a:latin typeface="+mn-ea"/>
              </a:rPr>
              <a:t>(Convolutional </a:t>
            </a:r>
            <a:r>
              <a:rPr lang="en-US" altLang="ko-KR" sz="1600">
                <a:latin typeface="+mn-ea"/>
              </a:rPr>
              <a:t>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DCNN (Deep CNN, </a:t>
            </a:r>
            <a:r>
              <a:rPr lang="ko-KR" altLang="en-US" sz="1400" dirty="0">
                <a:latin typeface="+mn-ea"/>
              </a:rPr>
              <a:t>심층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solidFill>
                  <a:srgbClr val="00B050"/>
                </a:solidFill>
                <a:latin typeface="+mn-ea"/>
              </a:rPr>
              <a:t>Convolution layer</a:t>
            </a:r>
          </a:p>
          <a:p>
            <a:pPr lvl="1"/>
            <a:r>
              <a:rPr lang="en-US" altLang="ko-KR" sz="1400" dirty="0">
                <a:latin typeface="+mn-ea"/>
              </a:rPr>
              <a:t>ReLU (Rectified Linear Unit)</a:t>
            </a:r>
          </a:p>
          <a:p>
            <a:pPr lvl="1"/>
            <a:r>
              <a:rPr lang="en-US" altLang="ko-KR" sz="1400" dirty="0">
                <a:solidFill>
                  <a:srgbClr val="00B050"/>
                </a:solidFill>
                <a:latin typeface="+mn-ea"/>
              </a:rPr>
              <a:t>Pooling layer</a:t>
            </a:r>
          </a:p>
          <a:p>
            <a:pPr lvl="1"/>
            <a:r>
              <a:rPr lang="en-US" altLang="ko-KR" sz="1400" dirty="0">
                <a:latin typeface="+mn-ea"/>
              </a:rPr>
              <a:t>FC (Fully connected) layer</a:t>
            </a:r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825364-10C5-EB9C-2161-C5C851FEDC57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데이터 변환 계층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Receptive </a:t>
            </a:r>
            <a:r>
              <a:rPr lang="en-US" altLang="ko-KR" sz="1400" dirty="0">
                <a:latin typeface="+mn-ea"/>
              </a:rPr>
              <a:t>field (</a:t>
            </a:r>
            <a:r>
              <a:rPr lang="ko-KR" altLang="en-US" sz="1400" dirty="0">
                <a:latin typeface="+mn-ea"/>
              </a:rPr>
              <a:t>로컬 수용 필드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가중치 공유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 dirty="0">
              <a:latin typeface="+mn-ea"/>
            </a:endParaRPr>
          </a:p>
        </p:txBody>
      </p:sp>
      <p:pic>
        <p:nvPicPr>
          <p:cNvPr id="8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7AD79A4A-7E63-A383-C1A7-DD95A758D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" y="2978621"/>
            <a:ext cx="921702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D3BEF6-17D2-C728-09EC-BCC2626787F2}"/>
              </a:ext>
            </a:extLst>
          </p:cNvPr>
          <p:cNvSpPr txBox="1"/>
          <p:nvPr/>
        </p:nvSpPr>
        <p:spPr>
          <a:xfrm>
            <a:off x="344488" y="6351131"/>
            <a:ext cx="6948913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37074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89032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Filter</a:t>
            </a:r>
            <a:r>
              <a:rPr lang="ko-KR" altLang="en-US" sz="1400">
                <a:latin typeface="+mn-ea"/>
              </a:rPr>
              <a:t>의 크기에 따라 서로 다른 </a:t>
            </a:r>
            <a:r>
              <a:rPr lang="en-US" altLang="ko-KR" sz="1400">
                <a:latin typeface="+mn-ea"/>
              </a:rPr>
              <a:t>Feature</a:t>
            </a:r>
            <a:r>
              <a:rPr lang="ko-KR" altLang="en-US" sz="1400">
                <a:latin typeface="+mn-ea"/>
              </a:rPr>
              <a:t>가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외부에서 다양한 종류의 </a:t>
            </a:r>
            <a:r>
              <a:rPr lang="en-US" altLang="ko-KR" sz="1400">
                <a:latin typeface="+mn-ea"/>
              </a:rPr>
              <a:t>Feature</a:t>
            </a:r>
            <a:r>
              <a:rPr lang="ko-KR" altLang="en-US" sz="1400">
                <a:latin typeface="+mn-ea"/>
              </a:rPr>
              <a:t>를 생성하여 조합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2" name="Picture 8" descr="png">
            <a:extLst>
              <a:ext uri="{FF2B5EF4-FFF2-40B4-BE49-F238E27FC236}">
                <a16:creationId xmlns:a16="http://schemas.microsoft.com/office/drawing/2014/main" id="{2CECEA71-CAF4-C6B4-95AA-BD327CD6D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8" y="2375007"/>
            <a:ext cx="3894241" cy="393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83C5E7-7853-756C-0E6F-A4A484116FA4}"/>
              </a:ext>
            </a:extLst>
          </p:cNvPr>
          <p:cNvSpPr txBox="1"/>
          <p:nvPr/>
        </p:nvSpPr>
        <p:spPr>
          <a:xfrm>
            <a:off x="5097017" y="2389598"/>
            <a:ext cx="44644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원본 이미지</a:t>
            </a:r>
            <a:r>
              <a:rPr lang="en-US" altLang="ko-KR" sz="1200">
                <a:latin typeface="+mn-ea"/>
              </a:rPr>
              <a:t>		: 128 * 128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Conv</a:t>
            </a:r>
            <a:r>
              <a:rPr lang="ko-KR" altLang="en-US" sz="1200">
                <a:latin typeface="+mn-ea"/>
              </a:rPr>
              <a:t>를 적용한 다양한 종류의 </a:t>
            </a:r>
            <a:r>
              <a:rPr lang="en-US" altLang="ko-KR" sz="1200">
                <a:latin typeface="+mn-ea"/>
              </a:rPr>
              <a:t>output </a:t>
            </a:r>
            <a:r>
              <a:rPr lang="ko-KR" altLang="en-US" sz="1200">
                <a:latin typeface="+mn-ea"/>
              </a:rPr>
              <a:t>생성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4 * 4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8 * 8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16 * 16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32 * 32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64 * 64</a:t>
            </a:r>
          </a:p>
          <a:p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ko-KR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Conv</a:t>
            </a:r>
            <a:r>
              <a:rPr lang="ko-KR" altLang="en-US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한 </a:t>
            </a:r>
            <a:r>
              <a:rPr lang="en-US" altLang="ko-KR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output</a:t>
            </a:r>
            <a:r>
              <a:rPr lang="ko-KR" altLang="en-US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을 연산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endParaRPr lang="ko-KR" altLang="en-US" sz="120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B55117-60BF-0655-E3AA-F584842148B2}"/>
              </a:ext>
            </a:extLst>
          </p:cNvPr>
          <p:cNvSpPr txBox="1"/>
          <p:nvPr/>
        </p:nvSpPr>
        <p:spPr>
          <a:xfrm>
            <a:off x="632520" y="6358560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https://www.tensorflow.org/tutorials/images/segmentation?hl=ko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74332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131641-440D-21D5-6A52-705BF207EFEA}"/>
              </a:ext>
            </a:extLst>
          </p:cNvPr>
          <p:cNvSpPr txBox="1"/>
          <p:nvPr/>
        </p:nvSpPr>
        <p:spPr>
          <a:xfrm>
            <a:off x="793736" y="6207115"/>
            <a:ext cx="8767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https://velog.io/@pabiya/OverFeatIntegrated-Recognition-Localization-and-Detectionusing-Convolutional-Networks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89032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Dense (Fully Connected) layer</a:t>
            </a:r>
            <a:r>
              <a:rPr lang="ko-KR" altLang="en-US" sz="1400">
                <a:latin typeface="+mn-ea"/>
              </a:rPr>
              <a:t>를 </a:t>
            </a:r>
            <a:r>
              <a:rPr lang="en-US" altLang="ko-KR" sz="1400">
                <a:latin typeface="+mn-ea"/>
              </a:rPr>
              <a:t>Conv layer</a:t>
            </a:r>
            <a:r>
              <a:rPr lang="ko-KR" altLang="en-US" sz="1400">
                <a:latin typeface="+mn-ea"/>
              </a:rPr>
              <a:t>로 대체하여 성능 향상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Convolutional Fully Connected </a:t>
            </a:r>
            <a:r>
              <a:rPr lang="ko-KR" altLang="en-US" sz="1400">
                <a:latin typeface="+mn-ea"/>
              </a:rPr>
              <a:t>사용시 장점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속도가 빠름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다양한 크기의 이미지를 입력 받을 수 있음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5F35E48-0742-8C09-1374-74D3B026B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" t="22700" r="2996" b="32572"/>
          <a:stretch/>
        </p:blipFill>
        <p:spPr bwMode="auto">
          <a:xfrm>
            <a:off x="844232" y="3084644"/>
            <a:ext cx="8717280" cy="306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5531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Input</a:t>
            </a:r>
          </a:p>
          <a:p>
            <a:pPr lvl="1"/>
            <a:r>
              <a:rPr lang="ko-KR" altLang="en-US" sz="1400">
                <a:latin typeface="+mn-ea"/>
              </a:rPr>
              <a:t>숫자 손글씨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28 * 28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B651D46-D100-A32E-C32D-E967FFB2B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80" y="2276872"/>
            <a:ext cx="7109048" cy="392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FA5EBB-5006-3BE2-04D7-0E4C42745DF3}"/>
              </a:ext>
            </a:extLst>
          </p:cNvPr>
          <p:cNvSpPr txBox="1"/>
          <p:nvPr/>
        </p:nvSpPr>
        <p:spPr>
          <a:xfrm>
            <a:off x="881056" y="6135107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https://learnopencv.com/implementing-mlp-tensorflow-keras/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86368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7349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209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Nomalization</a:t>
            </a:r>
          </a:p>
          <a:p>
            <a:pPr lvl="1"/>
            <a:r>
              <a:rPr lang="en-US" altLang="ko-KR" sz="1200">
                <a:latin typeface="+mn-ea"/>
              </a:rPr>
              <a:t>Layer</a:t>
            </a:r>
            <a:r>
              <a:rPr lang="ko-KR" altLang="en-US" sz="1200">
                <a:latin typeface="+mn-ea"/>
              </a:rPr>
              <a:t>에서 데이터 가공과 다른 점은 </a:t>
            </a:r>
            <a:r>
              <a:rPr lang="en-US" altLang="ko-KR" sz="1200">
                <a:latin typeface="+mn-ea"/>
              </a:rPr>
              <a:t>“</a:t>
            </a:r>
            <a:r>
              <a:rPr lang="ko-KR" altLang="en-US" sz="1200" b="1" u="sng">
                <a:solidFill>
                  <a:srgbClr val="0070C0"/>
                </a:solidFill>
                <a:latin typeface="+mn-ea"/>
              </a:rPr>
              <a:t>한번만 실행된다</a:t>
            </a:r>
            <a:r>
              <a:rPr lang="en-US" altLang="ko-KR" sz="1200">
                <a:latin typeface="+mn-ea"/>
              </a:rPr>
              <a:t>”</a:t>
            </a:r>
            <a:r>
              <a:rPr lang="ko-KR" altLang="en-US" sz="1200">
                <a:latin typeface="+mn-ea"/>
              </a:rPr>
              <a:t>는 것 이다</a:t>
            </a:r>
            <a:r>
              <a:rPr lang="en-US" altLang="ko-KR" sz="12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훈련 데이터 </a:t>
            </a:r>
            <a:r>
              <a:rPr lang="en-US" altLang="ko-KR" sz="1400">
                <a:latin typeface="+mn-ea"/>
              </a:rPr>
              <a:t>		: train</a:t>
            </a:r>
          </a:p>
          <a:p>
            <a:pPr lvl="1"/>
            <a:r>
              <a:rPr lang="ko-KR" altLang="en-US" sz="1200">
                <a:latin typeface="+mn-ea"/>
              </a:rPr>
              <a:t>훈련용</a:t>
            </a:r>
            <a:r>
              <a:rPr lang="en-US" altLang="ko-KR" sz="1200">
                <a:latin typeface="+mn-ea"/>
              </a:rPr>
              <a:t>		: train		: 80%</a:t>
            </a:r>
          </a:p>
          <a:p>
            <a:pPr lvl="1"/>
            <a:r>
              <a:rPr lang="ko-KR" altLang="en-US" sz="1200">
                <a:latin typeface="+mn-ea"/>
              </a:rPr>
              <a:t>검증용</a:t>
            </a:r>
            <a:r>
              <a:rPr lang="en-US" altLang="ko-KR" sz="1200">
                <a:latin typeface="+mn-ea"/>
              </a:rPr>
              <a:t>		: validation		: 20%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평가 데이터 </a:t>
            </a:r>
            <a:r>
              <a:rPr lang="en-US" altLang="ko-KR" sz="1400">
                <a:latin typeface="+mn-ea"/>
              </a:rPr>
              <a:t>: test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ephochs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batch_size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집합당 훈련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07604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IMG_ROWS, IMG_COLS = 28, 28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input_shape = (IMG_ROWS, IMG_COLS, 1)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'))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model.add(keras.layers.Dense(500, activation="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"))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softmax</a:t>
            </a:r>
            <a:r>
              <a:rPr lang="en-US" altLang="ko-KR" sz="1400">
                <a:latin typeface="+mn-ea"/>
              </a:rPr>
              <a:t>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optimizer=keras.optimizers.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  <a:r>
              <a:rPr lang="en-US" altLang="ko-KR" sz="1400">
                <a:latin typeface="+mn-ea"/>
              </a:rPr>
              <a:t>(),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  <a:r>
              <a:rPr lang="en-US" altLang="ko-KR" sz="1400">
                <a:latin typeface="+mn-ea"/>
              </a:rPr>
              <a:t>',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  <a:r>
              <a:rPr lang="en-US" altLang="ko-KR" sz="1400">
                <a:latin typeface="+mn-ea"/>
              </a:rPr>
              <a:t>'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46078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Model: "sequential"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_________________________________________________________________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 (Conv2D)             (None, 24, 24, 20)        520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 (MaxPooling2D)  (None, 12, 12, 20)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conv2d_1 (Conv2D)           (None, 8, 8, 50)          25050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max_pooling2d_1 (MaxPooling2D)  (None, 4, 4, 50)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flatten (Flatten)           (None, 800)      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500)               400500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dense_1 (Dense)             (None, 10)                5010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37432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2023-08-03 14:06:54.469518: I tensorflow/stream_executor/cuda/cuda_dnn.cc:384] Loaded cuDNN version 8600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- 5s 52ms/step - loss: 1.1939 - accuracy: 0.7053 - val_loss: 0.4708 - val_accuracy: 0.8558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2/5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39ms/step - loss: 0.3677 - accuracy: 0.8913 - val_loss: 0.3250 - val_accuracy: 0.9014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0.2287 - accuracy: 0.9403 - val_loss: 0.2305 - val_accuracy: 0.9316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4/5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0.1650 - accuracy: 0.9547 - val_loss: 0.1785 - val_accuracy: 0.9457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5/5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0.1240 - accuracy: 0.9697 - val_loss: 0.1629 - val_accuracy: 0.9504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- 1s 2ms/step - loss: 0.1474 - accuracy: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0.9541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391626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Graph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136146-84FF-DFE2-F4BB-90411ED33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5" y="1751330"/>
            <a:ext cx="8127949" cy="43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379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3512839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4232839" y="5103901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4215421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판별기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3350401" y="6339154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GAN (Generative Adversarial Networks,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생성적 적대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2F074A5-B4BB-428B-55AD-F8A20F07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382" y="3848964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B9F4A9-1D41-E4EB-B6F7-8446972D8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382" y="515719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DF61BF-A736-47D6-068D-C3A6564D1A8F}"/>
              </a:ext>
            </a:extLst>
          </p:cNvPr>
          <p:cNvSpPr txBox="1"/>
          <p:nvPr/>
        </p:nvSpPr>
        <p:spPr>
          <a:xfrm>
            <a:off x="5100790" y="473617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00F01A-13A1-A8A4-A89C-810ED1A20F7A}"/>
              </a:ext>
            </a:extLst>
          </p:cNvPr>
          <p:cNvSpPr txBox="1"/>
          <p:nvPr/>
        </p:nvSpPr>
        <p:spPr>
          <a:xfrm>
            <a:off x="5100790" y="603103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65A325-4511-4E5F-5D6B-CF208DEEA988}"/>
              </a:ext>
            </a:extLst>
          </p:cNvPr>
          <p:cNvSpPr/>
          <p:nvPr/>
        </p:nvSpPr>
        <p:spPr>
          <a:xfrm>
            <a:off x="6996275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D29D9-D5A4-C854-6617-C99614E6D90E}"/>
              </a:ext>
            </a:extLst>
          </p:cNvPr>
          <p:cNvSpPr txBox="1"/>
          <p:nvPr/>
        </p:nvSpPr>
        <p:spPr>
          <a:xfrm>
            <a:off x="7689303" y="4741223"/>
            <a:ext cx="2160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</p:txBody>
      </p:sp>
      <p:sp>
        <p:nvSpPr>
          <p:cNvPr id="23" name="육각형 22">
            <a:extLst>
              <a:ext uri="{FF2B5EF4-FFF2-40B4-BE49-F238E27FC236}">
                <a16:creationId xmlns:a16="http://schemas.microsoft.com/office/drawing/2014/main" id="{9F2B3107-F6F1-65F4-667E-E5D491FD0B80}"/>
              </a:ext>
            </a:extLst>
          </p:cNvPr>
          <p:cNvSpPr>
            <a:spLocks noChangeAspect="1"/>
          </p:cNvSpPr>
          <p:nvPr/>
        </p:nvSpPr>
        <p:spPr>
          <a:xfrm>
            <a:off x="2504727" y="342900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081D5E6-904A-4056-DC87-45F38A91B033}"/>
              </a:ext>
            </a:extLst>
          </p:cNvPr>
          <p:cNvSpPr/>
          <p:nvPr/>
        </p:nvSpPr>
        <p:spPr>
          <a:xfrm>
            <a:off x="3152759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7A2D212-7965-FAF2-79EB-9A0F69E50FD7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6217595" y="4292571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3E306BD-B96D-A195-614B-77B4C9E040AF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6217595" y="5102321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3305AAD7-165D-052C-F4B6-C2DF4A4FF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4D638BC-F108-8956-80EA-129A24E630A7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0DCB8-03C8-776D-66D8-7BB17DDC432A}"/>
              </a:ext>
            </a:extLst>
          </p:cNvPr>
          <p:cNvSpPr txBox="1"/>
          <p:nvPr/>
        </p:nvSpPr>
        <p:spPr>
          <a:xfrm>
            <a:off x="113521" y="3991201"/>
            <a:ext cx="34674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SRGAN (Super Resolution GAN)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저해상도 이미지로 고해상도 이미지 생성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CycleGAN : </a:t>
            </a:r>
            <a:r>
              <a:rPr lang="ko-KR" altLang="en-US" sz="1200">
                <a:latin typeface="+mn-ea"/>
              </a:rPr>
              <a:t>이미지 변환</a:t>
            </a:r>
            <a:endParaRPr lang="en-US" altLang="ko-KR" sz="1200">
              <a:latin typeface="+mn-ea"/>
            </a:endParaRP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풍경을 반고호가 그린 풍경으로 변환</a:t>
            </a:r>
            <a:endParaRPr lang="en-US" altLang="ko-KR" sz="1200">
              <a:latin typeface="+mn-ea"/>
            </a:endParaRP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여름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사진  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겨울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_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사진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InfoGAN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생성된 이미지의 다양한 속성을 제어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GAN</a:t>
            </a:r>
            <a:r>
              <a:rPr lang="ko-KR" altLang="en-US" sz="1200">
                <a:latin typeface="+mn-ea"/>
              </a:rPr>
              <a:t>은 산술 연산 가능</a:t>
            </a:r>
            <a:endParaRPr lang="en-US" altLang="ko-KR" sz="1200">
              <a:latin typeface="+mn-ea"/>
            </a:endParaRP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안경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쓴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남자 </a:t>
            </a:r>
            <a:r>
              <a:rPr lang="en-US" altLang="ko-KR" sz="1200">
                <a:latin typeface="+mn-ea"/>
              </a:rPr>
              <a:t>- </a:t>
            </a:r>
            <a:r>
              <a:rPr lang="ko-KR" altLang="en-US" sz="1200">
                <a:latin typeface="+mn-ea"/>
              </a:rPr>
              <a:t>안경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안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쓴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남자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안경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안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쓴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여자  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안경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_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쓴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_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여자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26355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분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2890717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더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1352520" y="5102321"/>
            <a:ext cx="1538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950193" y="299275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Encoder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Decoder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63252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</a:p>
        </p:txBody>
      </p:sp>
      <p:sp>
        <p:nvSpPr>
          <p:cNvPr id="19" name="육각형 18">
            <a:extLst>
              <a:ext uri="{FF2B5EF4-FFF2-40B4-BE49-F238E27FC236}">
                <a16:creationId xmlns:a16="http://schemas.microsoft.com/office/drawing/2014/main" id="{22C91EC6-BB68-FE5D-E971-9A77125B88AA}"/>
              </a:ext>
            </a:extLst>
          </p:cNvPr>
          <p:cNvSpPr>
            <a:spLocks noChangeAspect="1"/>
          </p:cNvSpPr>
          <p:nvPr/>
        </p:nvSpPr>
        <p:spPr>
          <a:xfrm>
            <a:off x="704528" y="292075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0A2DD1-A63B-3714-A6B6-55B011805A70}"/>
              </a:ext>
            </a:extLst>
          </p:cNvPr>
          <p:cNvSpPr txBox="1"/>
          <p:nvPr/>
        </p:nvSpPr>
        <p:spPr>
          <a:xfrm>
            <a:off x="370439" y="6330445"/>
            <a:ext cx="3358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237E94CD-7D67-E2A0-249E-A89ED87EB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FE5BFF-F86A-F0D5-E9BB-7BFF7C931E90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CB802-45DF-56C3-6CE7-A6E3AFF45096}"/>
              </a:ext>
            </a:extLst>
          </p:cNvPr>
          <p:cNvSpPr txBox="1"/>
          <p:nvPr/>
        </p:nvSpPr>
        <p:spPr>
          <a:xfrm>
            <a:off x="3619506" y="6087213"/>
            <a:ext cx="2269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원본 이미지와 비교하여 학습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7B17EE2-B412-E102-8394-D992D4F50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235" y="3429000"/>
            <a:ext cx="2770833" cy="17464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656F44-284A-6D74-74B6-55DF27AF0D67}"/>
              </a:ext>
            </a:extLst>
          </p:cNvPr>
          <p:cNvSpPr txBox="1"/>
          <p:nvPr/>
        </p:nvSpPr>
        <p:spPr>
          <a:xfrm>
            <a:off x="6734235" y="5156031"/>
            <a:ext cx="2832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https://gm-note.tistory.com/entry/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머신러닝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-Style-transfer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스타일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변환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3BCCF0B-D74D-F064-54E8-21A1DC810718}"/>
              </a:ext>
            </a:extLst>
          </p:cNvPr>
          <p:cNvSpPr/>
          <p:nvPr/>
        </p:nvSpPr>
        <p:spPr>
          <a:xfrm>
            <a:off x="2522146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3AF318-FBD3-7BB7-75F0-12A34296C399}"/>
              </a:ext>
            </a:extLst>
          </p:cNvPr>
          <p:cNvSpPr txBox="1"/>
          <p:nvPr/>
        </p:nvSpPr>
        <p:spPr>
          <a:xfrm>
            <a:off x="3611006" y="3861048"/>
            <a:ext cx="306168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재구성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군집화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기계 번역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Convolution </a:t>
            </a: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Style transfer : </a:t>
            </a:r>
            <a:r>
              <a:rPr lang="ko-KR" altLang="en-US" sz="1200">
                <a:latin typeface="+mn-ea"/>
              </a:rPr>
              <a:t>학습한 스타일</a:t>
            </a:r>
            <a:r>
              <a:rPr lang="en-US" altLang="ko-KR" sz="1200">
                <a:latin typeface="+mn-ea"/>
              </a:rPr>
              <a:t>(Filter)</a:t>
            </a:r>
            <a:r>
              <a:rPr lang="ko-KR" altLang="en-US" sz="1200">
                <a:latin typeface="+mn-ea"/>
              </a:rPr>
              <a:t>로 스타일 변환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습득한 스타일</a:t>
            </a:r>
            <a:r>
              <a:rPr lang="en-US" altLang="ko-KR" sz="1200">
                <a:latin typeface="+mn-ea"/>
              </a:rPr>
              <a:t>(Filter)</a:t>
            </a:r>
            <a:r>
              <a:rPr lang="ko-KR" altLang="en-US" sz="1200">
                <a:latin typeface="+mn-ea"/>
              </a:rPr>
              <a:t>로 효과 추가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해상도 확대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Pooling </a:t>
            </a: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손상된 부분 복원</a:t>
            </a:r>
            <a:endParaRPr lang="en-US" altLang="ko-KR" sz="1200">
              <a:latin typeface="+mn-ea"/>
            </a:endParaRPr>
          </a:p>
          <a:p>
            <a:pPr marL="5397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이미지에서 사람 지우기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399D47-AB86-E5F0-871C-D0D3900E956A}"/>
              </a:ext>
            </a:extLst>
          </p:cNvPr>
          <p:cNvSpPr txBox="1"/>
          <p:nvPr/>
        </p:nvSpPr>
        <p:spPr>
          <a:xfrm>
            <a:off x="1496616" y="4869160"/>
            <a:ext cx="1108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압축된 표현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345A1-C15B-E584-4824-C60DC5D8B24A}"/>
              </a:ext>
            </a:extLst>
          </p:cNvPr>
          <p:cNvSpPr txBox="1"/>
          <p:nvPr/>
        </p:nvSpPr>
        <p:spPr>
          <a:xfrm>
            <a:off x="632520" y="3456409"/>
            <a:ext cx="7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y = h(x)</a:t>
            </a:r>
            <a:endParaRPr lang="ko-KR" altLang="en-US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ADE9CB-6ECB-133B-A5C6-8CB01708BBDF}"/>
              </a:ext>
            </a:extLst>
          </p:cNvPr>
          <p:cNvSpPr txBox="1"/>
          <p:nvPr/>
        </p:nvSpPr>
        <p:spPr>
          <a:xfrm>
            <a:off x="1169431" y="3456408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r = f(y) = f(h(x)</a:t>
            </a:r>
            <a:endParaRPr lang="ko-KR" altLang="en-US" sz="120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256EA6-4F96-8AC7-4A59-2D37BC66BDFC}"/>
              </a:ext>
            </a:extLst>
          </p:cNvPr>
          <p:cNvSpPr txBox="1"/>
          <p:nvPr/>
        </p:nvSpPr>
        <p:spPr>
          <a:xfrm>
            <a:off x="2932582" y="3456409"/>
            <a:ext cx="7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r = f(y)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444225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회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1507635" y="3059668"/>
            <a:ext cx="203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분류와 지역화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A17642-E9C1-980A-85AE-D8D16151BE71}"/>
              </a:ext>
            </a:extLst>
          </p:cNvPr>
          <p:cNvSpPr txBox="1"/>
          <p:nvPr/>
        </p:nvSpPr>
        <p:spPr>
          <a:xfrm>
            <a:off x="5529064" y="3460358"/>
            <a:ext cx="144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RNN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838F9B-5271-CDC5-8276-CE84C86057D2}"/>
              </a:ext>
            </a:extLst>
          </p:cNvPr>
          <p:cNvSpPr/>
          <p:nvPr/>
        </p:nvSpPr>
        <p:spPr>
          <a:xfrm>
            <a:off x="6974826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상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D9B7B1-1826-716C-8A8B-2D76B30AC8EE}"/>
              </a:ext>
            </a:extLst>
          </p:cNvPr>
          <p:cNvSpPr/>
          <p:nvPr/>
        </p:nvSpPr>
        <p:spPr>
          <a:xfrm>
            <a:off x="6969125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  <a:endParaRPr lang="en-US" altLang="ko-KR" sz="160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3B7CC4-EB5D-3CE8-C6CA-F59D5E8E81C5}"/>
              </a:ext>
            </a:extLst>
          </p:cNvPr>
          <p:cNvSpPr txBox="1"/>
          <p:nvPr/>
        </p:nvSpPr>
        <p:spPr>
          <a:xfrm>
            <a:off x="7700527" y="5445224"/>
            <a:ext cx="186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다음 입력으로 사용</a:t>
            </a:r>
            <a:endParaRPr lang="en-US" altLang="ko-KR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CBFC1B-C1C5-FB6B-F026-5DE99B84BFAE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밀접하게 결합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D9E85F-F0AD-B6E5-A154-761A7EBEB9F9}"/>
              </a:ext>
            </a:extLst>
          </p:cNvPr>
          <p:cNvSpPr txBox="1"/>
          <p:nvPr/>
        </p:nvSpPr>
        <p:spPr>
          <a:xfrm>
            <a:off x="4953001" y="6330445"/>
            <a:ext cx="460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RNN (Recurrent Neural Network,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순환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464A1-2190-1736-1231-02AD7A6EF6B0}"/>
              </a:ext>
            </a:extLst>
          </p:cNvPr>
          <p:cNvSpPr txBox="1"/>
          <p:nvPr/>
        </p:nvSpPr>
        <p:spPr>
          <a:xfrm>
            <a:off x="4939803" y="2348880"/>
            <a:ext cx="746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x, y,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width,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height</a:t>
            </a:r>
            <a:endParaRPr lang="ko-KR" altLang="en-US" sz="120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3" name="모서리가 둥근 직사각형 2">
            <a:extLst>
              <a:ext uri="{FF2B5EF4-FFF2-40B4-BE49-F238E27FC236}">
                <a16:creationId xmlns:a16="http://schemas.microsoft.com/office/drawing/2014/main" id="{DB14BF21-BD80-D334-5E80-2F8794BD0D0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4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8080E95D-E914-8AE0-5465-CC6FD618F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BBDED31-6BB1-171D-6257-ACB9D909B083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92F5B0-0540-3F7B-C4BB-BC07355DE304}"/>
              </a:ext>
            </a:extLst>
          </p:cNvPr>
          <p:cNvSpPr txBox="1"/>
          <p:nvPr/>
        </p:nvSpPr>
        <p:spPr>
          <a:xfrm>
            <a:off x="7676054" y="6052806"/>
            <a:ext cx="186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54D2075-BA26-F477-7901-2B5A6AC12EBA}"/>
              </a:ext>
            </a:extLst>
          </p:cNvPr>
          <p:cNvCxnSpPr>
            <a:cxnSpLocks/>
          </p:cNvCxnSpPr>
          <p:nvPr/>
        </p:nvCxnSpPr>
        <p:spPr>
          <a:xfrm flipV="1">
            <a:off x="6969125" y="4963886"/>
            <a:ext cx="706929" cy="1365279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E28D23E-9320-641A-8E3A-10C1AE032D6C}"/>
              </a:ext>
            </a:extLst>
          </p:cNvPr>
          <p:cNvCxnSpPr/>
          <p:nvPr/>
        </p:nvCxnSpPr>
        <p:spPr>
          <a:xfrm>
            <a:off x="7000133" y="4946971"/>
            <a:ext cx="706929" cy="1365279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54154C-16CB-4B8E-00E4-A876D52209CD}"/>
              </a:ext>
            </a:extLst>
          </p:cNvPr>
          <p:cNvSpPr/>
          <p:nvPr/>
        </p:nvSpPr>
        <p:spPr>
          <a:xfrm>
            <a:off x="2153917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D53C6C-4838-F314-603B-EB97D574694E}"/>
              </a:ext>
            </a:extLst>
          </p:cNvPr>
          <p:cNvSpPr/>
          <p:nvPr/>
        </p:nvSpPr>
        <p:spPr>
          <a:xfrm>
            <a:off x="2148216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1C1A1D-5BA4-62CB-438E-7B411D985A5F}"/>
              </a:ext>
            </a:extLst>
          </p:cNvPr>
          <p:cNvSpPr txBox="1"/>
          <p:nvPr/>
        </p:nvSpPr>
        <p:spPr>
          <a:xfrm>
            <a:off x="2868216" y="5301208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x, y, width, height</a:t>
            </a:r>
            <a:endParaRPr lang="ko-KR" altLang="en-US" sz="1200">
              <a:latin typeface="+mn-ea"/>
            </a:endParaRP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542FFCE8-CE06-D438-287E-316E98587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542" y="3551939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8C0560CC-CE54-4B06-5E38-8E109EA4C712}"/>
              </a:ext>
            </a:extLst>
          </p:cNvPr>
          <p:cNvSpPr/>
          <p:nvPr/>
        </p:nvSpPr>
        <p:spPr>
          <a:xfrm>
            <a:off x="3770810" y="3796937"/>
            <a:ext cx="822149" cy="116694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D7A1AA-E187-B973-F2F1-48FB0B209788}"/>
              </a:ext>
            </a:extLst>
          </p:cNvPr>
          <p:cNvSpPr txBox="1"/>
          <p:nvPr/>
        </p:nvSpPr>
        <p:spPr>
          <a:xfrm>
            <a:off x="2868216" y="5672281"/>
            <a:ext cx="294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객체 탐지 </a:t>
            </a:r>
            <a:r>
              <a:rPr lang="en-US" altLang="ko-KR" sz="1200">
                <a:latin typeface="+mn-ea"/>
              </a:rPr>
              <a:t>(</a:t>
            </a:r>
            <a:r>
              <a:rPr lang="ko-KR" altLang="en-US" sz="1200">
                <a:latin typeface="+mn-ea"/>
              </a:rPr>
              <a:t>분류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회귀</a:t>
            </a:r>
            <a:r>
              <a:rPr lang="en-US" altLang="ko-KR" sz="1200">
                <a:latin typeface="+mn-ea"/>
              </a:rPr>
              <a:t>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동물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동물의 위치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1BA3892-D304-1294-3E72-94CA6F946A92}"/>
              </a:ext>
            </a:extLst>
          </p:cNvPr>
          <p:cNvCxnSpPr>
            <a:cxnSpLocks/>
            <a:stCxn id="37" idx="3"/>
            <a:endCxn id="12" idx="1"/>
          </p:cNvCxnSpPr>
          <p:nvPr/>
        </p:nvCxnSpPr>
        <p:spPr>
          <a:xfrm flipV="1">
            <a:off x="1600794" y="4157709"/>
            <a:ext cx="547422" cy="731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3311475-76B8-9833-05C3-69912A030463}"/>
              </a:ext>
            </a:extLst>
          </p:cNvPr>
          <p:cNvCxnSpPr>
            <a:cxnSpLocks/>
            <a:stCxn id="37" idx="3"/>
            <a:endCxn id="11" idx="1"/>
          </p:cNvCxnSpPr>
          <p:nvPr/>
        </p:nvCxnSpPr>
        <p:spPr>
          <a:xfrm>
            <a:off x="1600794" y="4889165"/>
            <a:ext cx="553123" cy="72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C64DEC27-986F-E196-F295-18CE671C6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32" y="4648904"/>
            <a:ext cx="1531662" cy="480521"/>
          </a:xfrm>
          <a:prstGeom prst="rect">
            <a:avLst/>
          </a:prstGeom>
          <a:ln w="31750">
            <a:solidFill>
              <a:srgbClr val="C00000"/>
            </a:solidFill>
          </a:ln>
        </p:spPr>
      </p:pic>
      <p:sp>
        <p:nvSpPr>
          <p:cNvPr id="5" name="육각형 4">
            <a:extLst>
              <a:ext uri="{FF2B5EF4-FFF2-40B4-BE49-F238E27FC236}">
                <a16:creationId xmlns:a16="http://schemas.microsoft.com/office/drawing/2014/main" id="{CAC08CE2-98F2-A3C5-913D-425A0AABEE97}"/>
              </a:ext>
            </a:extLst>
          </p:cNvPr>
          <p:cNvSpPr>
            <a:spLocks noChangeAspect="1"/>
          </p:cNvSpPr>
          <p:nvPr/>
        </p:nvSpPr>
        <p:spPr>
          <a:xfrm>
            <a:off x="1144176" y="2971894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3055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DCGAN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(Deep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Convolution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GAN)</a:t>
            </a:r>
          </a:p>
          <a:p>
            <a:pPr lvl="1"/>
            <a:r>
              <a:rPr lang="en-US" altLang="ko-KR" sz="1400">
                <a:latin typeface="+mn-ea"/>
              </a:rPr>
              <a:t>images_real		: tensorflow.keras.datasets.mnist</a:t>
            </a:r>
            <a:r>
              <a:rPr lang="ko-KR" altLang="en-US" sz="1400">
                <a:latin typeface="+mn-ea"/>
              </a:rPr>
              <a:t>에서 가져온 진짜 손글씨 이미지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noise		: </a:t>
            </a:r>
            <a:r>
              <a:rPr lang="ko-KR" altLang="en-US" sz="1400">
                <a:latin typeface="+mn-ea"/>
              </a:rPr>
              <a:t>난수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image_fake		: noise (</a:t>
            </a:r>
            <a:r>
              <a:rPr lang="ko-KR" altLang="en-US" sz="1400">
                <a:latin typeface="+mn-ea"/>
              </a:rPr>
              <a:t>난수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로 생성한 가짜 손글씨 이미지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def train(self, dataset, epochs, batch_size=256, save_interval=50):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binary_cross_entropy =keras.losses.BinaryCrossentropy()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generator_optimizer = keras.optimizers.Adam(1e-4)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discriminator_optimizer = keras.optimizers.Adam(1e-4)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for epoch in tqdm(range(epochs)):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for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images_real</a:t>
            </a:r>
            <a:r>
              <a:rPr lang="en-US" altLang="ko-KR" sz="1400">
                <a:latin typeface="+mn-ea"/>
              </a:rPr>
              <a:t> in dataset: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noise</a:t>
            </a:r>
            <a:r>
              <a:rPr lang="en-US" altLang="ko-KR" sz="1400">
                <a:latin typeface="+mn-ea"/>
              </a:rPr>
              <a:t> = 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tf.random.normal</a:t>
            </a:r>
            <a:r>
              <a:rPr lang="en-US" altLang="ko-KR" sz="1400">
                <a:latin typeface="+mn-ea"/>
              </a:rPr>
              <a:t>([batch_size, self.latent_dim])		#--- </a:t>
            </a:r>
            <a:r>
              <a:rPr lang="ko-KR" altLang="en-US" sz="1400">
                <a:latin typeface="+mn-ea"/>
              </a:rPr>
              <a:t>난수 발생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with tf.GradientTape() as gen_tape, tf.GradientTape() as disc_tape: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images_fake</a:t>
            </a:r>
            <a:r>
              <a:rPr lang="en-US" altLang="ko-KR" sz="1400">
                <a:latin typeface="+mn-ea"/>
              </a:rPr>
              <a:t> = 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self.generator</a:t>
            </a:r>
            <a:r>
              <a:rPr lang="en-US" altLang="ko-KR" sz="1400">
                <a:latin typeface="+mn-ea"/>
              </a:rPr>
              <a:t>(noise, training=True)		#--- </a:t>
            </a:r>
            <a:r>
              <a:rPr lang="ko-KR" altLang="en-US" sz="1400">
                <a:latin typeface="+mn-ea"/>
              </a:rPr>
              <a:t>생성기 실행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real_output = 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self.discriminator</a:t>
            </a:r>
            <a:r>
              <a:rPr lang="en-US" altLang="ko-KR" sz="1400">
                <a:latin typeface="+mn-ea"/>
              </a:rPr>
              <a:t>(images_real, training=True)		#--- </a:t>
            </a:r>
            <a:r>
              <a:rPr lang="ko-KR" altLang="en-US" sz="1400">
                <a:latin typeface="+mn-ea"/>
              </a:rPr>
              <a:t>판별기 실행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fake_output = 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self.discriminator</a:t>
            </a:r>
            <a:r>
              <a:rPr lang="en-US" altLang="ko-KR" sz="1400">
                <a:latin typeface="+mn-ea"/>
              </a:rPr>
              <a:t>(images_fake, training=True)	#--- </a:t>
            </a:r>
            <a:r>
              <a:rPr lang="ko-KR" altLang="en-US" sz="1400">
                <a:latin typeface="+mn-ea"/>
              </a:rPr>
              <a:t>판별기 실행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육각형 2">
            <a:extLst>
              <a:ext uri="{FF2B5EF4-FFF2-40B4-BE49-F238E27FC236}">
                <a16:creationId xmlns:a16="http://schemas.microsoft.com/office/drawing/2014/main" id="{42D8023D-4A06-D282-9547-2CE2FFB9EFF1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7580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97982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DCGAN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(Deep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Convolution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GAN)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# with tf.GradientTape() as gen_tape, tf.GradientTape() as disc_tape: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gen_loss = binary_cross_entropy(</a:t>
            </a:r>
            <a:r>
              <a:rPr lang="en-US" altLang="ko-KR" sz="1800">
                <a:solidFill>
                  <a:srgbClr val="0070C0"/>
                </a:solidFill>
                <a:latin typeface="+mn-ea"/>
              </a:rPr>
              <a:t>tf.ones_like</a:t>
            </a:r>
            <a:r>
              <a:rPr lang="en-US" altLang="ko-KR" sz="1400">
                <a:latin typeface="+mn-ea"/>
              </a:rPr>
              <a:t>(fake_output), fake_output)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real_loss = binary_cross_entropy(tf.ones_like(real_output), real_output)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fake_loss = binary_cross_entropy(tf.zeros_like(fake_output), fake_output)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disc_loss = real_loss + fake_loss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gradients_of_generator = gen_tape.gradient(gen_loss, self.generator.trainable_variables)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gradients_of_discriminator = disc_tape.gradient(disc_loss, self.discriminator.trainable_variables)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generator_optimizer.apply_gradients(zip(gradients_of_generator, self.generator.trainable_variables))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discriminator_optimizer.apply_gradients(zip(gradients_of_discriminator, self.discriminator.trainable_variables))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FD8B67-2D83-D6E8-AA48-63906E33B2B8}"/>
              </a:ext>
            </a:extLst>
          </p:cNvPr>
          <p:cNvSpPr/>
          <p:nvPr/>
        </p:nvSpPr>
        <p:spPr>
          <a:xfrm>
            <a:off x="344488" y="2208771"/>
            <a:ext cx="9217025" cy="1512455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AA1E28-8BA0-AD81-82ED-76C7DFE5FE14}"/>
              </a:ext>
            </a:extLst>
          </p:cNvPr>
          <p:cNvSpPr/>
          <p:nvPr/>
        </p:nvSpPr>
        <p:spPr>
          <a:xfrm>
            <a:off x="344488" y="4015951"/>
            <a:ext cx="9217025" cy="1922443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9DCFA9-36BA-65F9-0E7F-44977BC0E588}"/>
              </a:ext>
            </a:extLst>
          </p:cNvPr>
          <p:cNvSpPr txBox="1"/>
          <p:nvPr/>
        </p:nvSpPr>
        <p:spPr>
          <a:xfrm>
            <a:off x="351803" y="2184707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 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계산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CFE16-BBED-9534-C7A1-CB7EE0609314}"/>
              </a:ext>
            </a:extLst>
          </p:cNvPr>
          <p:cNvSpPr txBox="1"/>
          <p:nvPr/>
        </p:nvSpPr>
        <p:spPr>
          <a:xfrm>
            <a:off x="351803" y="4013728"/>
            <a:ext cx="14328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Optimizer</a:t>
            </a:r>
          </a:p>
          <a:p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를 사용하여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최적화</a:t>
            </a:r>
          </a:p>
        </p:txBody>
      </p:sp>
      <p:sp>
        <p:nvSpPr>
          <p:cNvPr id="9" name="육각형 8">
            <a:extLst>
              <a:ext uri="{FF2B5EF4-FFF2-40B4-BE49-F238E27FC236}">
                <a16:creationId xmlns:a16="http://schemas.microsoft.com/office/drawing/2014/main" id="{9D3FE493-B7BC-83F6-6E95-7C49362316B0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06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개요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을 구성하는 층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하나 이상의 </a:t>
            </a:r>
            <a:r>
              <a:rPr lang="en-US" altLang="ko-KR" sz="1400">
                <a:latin typeface="+mn-ea"/>
              </a:rPr>
              <a:t>tensor</a:t>
            </a:r>
            <a:r>
              <a:rPr lang="ko-KR" altLang="en-US" sz="1400">
                <a:latin typeface="+mn-ea"/>
              </a:rPr>
              <a:t>을 입력 받아 하나 이상의 </a:t>
            </a:r>
            <a:r>
              <a:rPr lang="en-US" altLang="ko-KR" sz="1400">
                <a:latin typeface="+mn-ea"/>
              </a:rPr>
              <a:t>tensor</a:t>
            </a:r>
            <a:r>
              <a:rPr lang="ko-KR" altLang="en-US" sz="1400">
                <a:latin typeface="+mn-ea"/>
              </a:rPr>
              <a:t>를 출력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y  =  f(x)				:</a:t>
            </a:r>
            <a:r>
              <a:rPr lang="ko-KR" altLang="en-US" sz="1400">
                <a:latin typeface="+mn-ea"/>
              </a:rPr>
              <a:t> 함수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데이터 변환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keras.layers.BatchNormalization	: input data</a:t>
            </a:r>
            <a:r>
              <a:rPr lang="ko-KR" altLang="en-US" sz="1400">
                <a:latin typeface="+mn-ea"/>
              </a:rPr>
              <a:t>를 정규화</a:t>
            </a:r>
            <a:r>
              <a:rPr lang="en-US" altLang="ko-KR" sz="1400">
                <a:latin typeface="+mn-ea"/>
              </a:rPr>
              <a:t>.  </a:t>
            </a:r>
            <a:r>
              <a:rPr lang="ko-KR" altLang="en-US" sz="1400">
                <a:latin typeface="+mn-ea"/>
              </a:rPr>
              <a:t>학습 속도가 빨라짐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keras.layers.Conv2D		: Convolution</a:t>
            </a:r>
          </a:p>
          <a:p>
            <a:pPr lvl="3"/>
            <a:r>
              <a:rPr lang="en-US" altLang="ko-KR" sz="1400">
                <a:latin typeface="+mn-ea"/>
              </a:rPr>
              <a:t>keras.layers.MaxPooling2D		: Max Pooling</a:t>
            </a:r>
          </a:p>
          <a:p>
            <a:pPr lvl="2"/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keras.layers.Dropout		: </a:t>
            </a:r>
            <a:r>
              <a:rPr lang="ko-KR" altLang="en-US" sz="1400">
                <a:latin typeface="+mn-ea"/>
              </a:rPr>
              <a:t>샘플링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일부 데이터 삭제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en-US" altLang="ko-KR" sz="1400">
                <a:latin typeface="+mn-ea"/>
              </a:rPr>
              <a:t>keras.layers.Flatten 		: </a:t>
            </a:r>
            <a:r>
              <a:rPr lang="ko-KR" altLang="en-US" sz="1400">
                <a:latin typeface="+mn-ea"/>
              </a:rPr>
              <a:t>다 차원 데이터를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차원으로 가공</a:t>
            </a:r>
            <a:endParaRPr lang="en-US" altLang="ko-KR" sz="140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692AF8-F391-BBF3-EE84-B46687AA3FE2}"/>
              </a:ext>
            </a:extLst>
          </p:cNvPr>
          <p:cNvSpPr txBox="1"/>
          <p:nvPr/>
        </p:nvSpPr>
        <p:spPr>
          <a:xfrm>
            <a:off x="704528" y="4118883"/>
            <a:ext cx="4824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https://gwoolab.tistory.com/46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C8440D8-A6AB-81CA-D351-574B98596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2040944"/>
            <a:ext cx="4824437" cy="208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EDEBAB-8D53-08B7-196F-A6D3D1533ACE}"/>
              </a:ext>
            </a:extLst>
          </p:cNvPr>
          <p:cNvSpPr txBox="1"/>
          <p:nvPr/>
        </p:nvSpPr>
        <p:spPr>
          <a:xfrm>
            <a:off x="5549277" y="2564904"/>
            <a:ext cx="185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Graph</a:t>
            </a:r>
            <a:r>
              <a:rPr lang="ko-KR" altLang="en-US" sz="1000">
                <a:latin typeface="+mn-ea"/>
              </a:rPr>
              <a:t>에 비해 단순화된 모형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BA62A3D-EE4A-1B62-F6C0-122F0532F834}"/>
              </a:ext>
            </a:extLst>
          </p:cNvPr>
          <p:cNvSpPr/>
          <p:nvPr/>
        </p:nvSpPr>
        <p:spPr>
          <a:xfrm>
            <a:off x="2477619" y="855779"/>
            <a:ext cx="4914617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상상은 현실이 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4646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A27FD88-BF38-43FC-2526-9712BBA4F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1628800"/>
            <a:ext cx="2630012" cy="26300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BDFB2AF-5977-38F0-AEB1-203632EFB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02" y="1628800"/>
            <a:ext cx="2630012" cy="263001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D2E4ED0-5C67-43CE-DAE3-5F3C4B283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500" y="1628800"/>
            <a:ext cx="2630012" cy="263001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54EEFBC-37F7-0EA3-E3FA-CD2E96A468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02" y="3967638"/>
            <a:ext cx="2630012" cy="263001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1CF1CBE-F46A-D201-0471-B0D7320D40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500" y="3967638"/>
            <a:ext cx="2630012" cy="2630012"/>
          </a:xfrm>
          <a:prstGeom prst="rect">
            <a:avLst/>
          </a:prstGeom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970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DCGAN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(Deep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Convolution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GAN)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27BF34-E8A8-8734-598E-2B3EFA48C4F1}"/>
              </a:ext>
            </a:extLst>
          </p:cNvPr>
          <p:cNvSpPr txBox="1"/>
          <p:nvPr/>
        </p:nvSpPr>
        <p:spPr>
          <a:xfrm>
            <a:off x="858792" y="3981813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10</a:t>
            </a:r>
            <a:endParaRPr lang="ko-KR" altLang="en-US" sz="120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17BFD4-0956-30B6-2494-8DCC5D301454}"/>
              </a:ext>
            </a:extLst>
          </p:cNvPr>
          <p:cNvSpPr txBox="1"/>
          <p:nvPr/>
        </p:nvSpPr>
        <p:spPr>
          <a:xfrm>
            <a:off x="4088904" y="3981813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20</a:t>
            </a:r>
            <a:endParaRPr lang="ko-KR" altLang="en-US" sz="120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7F9E08-D9E7-0836-20B9-E5A742EA6D19}"/>
              </a:ext>
            </a:extLst>
          </p:cNvPr>
          <p:cNvSpPr txBox="1"/>
          <p:nvPr/>
        </p:nvSpPr>
        <p:spPr>
          <a:xfrm>
            <a:off x="7329919" y="3981813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30</a:t>
            </a:r>
            <a:endParaRPr lang="ko-KR" altLang="en-US" sz="120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BF6E55-CBEF-BEB7-052C-F9A2F4DEE507}"/>
              </a:ext>
            </a:extLst>
          </p:cNvPr>
          <p:cNvSpPr txBox="1"/>
          <p:nvPr/>
        </p:nvSpPr>
        <p:spPr>
          <a:xfrm>
            <a:off x="4088904" y="6334826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40</a:t>
            </a:r>
            <a:endParaRPr lang="ko-KR" altLang="en-US" sz="1200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78A826-5865-FEE0-713B-FAF1F95826FD}"/>
              </a:ext>
            </a:extLst>
          </p:cNvPr>
          <p:cNvSpPr txBox="1"/>
          <p:nvPr/>
        </p:nvSpPr>
        <p:spPr>
          <a:xfrm>
            <a:off x="7329919" y="6334826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50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35828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1026" name="Picture 2" descr="Output Image 1">
            <a:extLst>
              <a:ext uri="{FF2B5EF4-FFF2-40B4-BE49-F238E27FC236}">
                <a16:creationId xmlns:a16="http://schemas.microsoft.com/office/drawing/2014/main" id="{812ECCEC-EE5E-EE20-1DE1-557FCFC5D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110770"/>
            <a:ext cx="685800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45BE6A-EA78-D1E6-39F3-9EF267BDA1C3}"/>
              </a:ext>
            </a:extLst>
          </p:cNvPr>
          <p:cNvSpPr txBox="1"/>
          <p:nvPr/>
        </p:nvSpPr>
        <p:spPr>
          <a:xfrm>
            <a:off x="920552" y="6351131"/>
            <a:ext cx="6641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https://www.tensorflow.org/tutorials/generative/cyclegan?hl=ko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C89C8AF-425E-F2B7-CB3F-0BFDCACB1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943" y="1412777"/>
            <a:ext cx="5112569" cy="124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851085-0E38-400A-12C5-077E082B9373}"/>
              </a:ext>
            </a:extLst>
          </p:cNvPr>
          <p:cNvSpPr txBox="1"/>
          <p:nvPr/>
        </p:nvSpPr>
        <p:spPr>
          <a:xfrm>
            <a:off x="4481567" y="2704298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https://neptune.ai/blog/6-gan-architectures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CycleGan</a:t>
            </a:r>
          </a:p>
          <a:p>
            <a:pPr lvl="1"/>
            <a:r>
              <a:rPr lang="ko-KR" altLang="en-US" sz="1400">
                <a:latin typeface="+mn-ea"/>
              </a:rPr>
              <a:t>다양한 스타일의 이미지간 변환을 학습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27747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StyleGAN</a:t>
            </a:r>
          </a:p>
          <a:p>
            <a:pPr lvl="1"/>
            <a:r>
              <a:rPr lang="ko-KR" altLang="en-US" sz="1400">
                <a:latin typeface="+mn-ea"/>
              </a:rPr>
              <a:t>인간 얼굴의 특징으로 새로운 인간의 얼굴 이미지 생성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2,620</a:t>
            </a:r>
            <a:r>
              <a:rPr lang="ko-KR" altLang="en-US" sz="1400">
                <a:latin typeface="+mn-ea"/>
              </a:rPr>
              <a:t>만개 매개변수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pixelRNN</a:t>
            </a:r>
          </a:p>
          <a:p>
            <a:r>
              <a:rPr lang="en-US" altLang="ko-KR" sz="1400">
                <a:latin typeface="+mn-ea"/>
              </a:rPr>
              <a:t>text-2-image</a:t>
            </a:r>
          </a:p>
          <a:p>
            <a:r>
              <a:rPr lang="en-US" altLang="ko-KR" sz="1400">
                <a:latin typeface="+mn-ea"/>
              </a:rPr>
              <a:t>DiscoGAN</a:t>
            </a:r>
          </a:p>
          <a:p>
            <a:r>
              <a:rPr lang="en-US" altLang="ko-KR" sz="1400">
                <a:latin typeface="+mn-ea"/>
              </a:rPr>
              <a:t>IsGAN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45BE6A-EA78-D1E6-39F3-9EF267BDA1C3}"/>
              </a:ext>
            </a:extLst>
          </p:cNvPr>
          <p:cNvSpPr txBox="1"/>
          <p:nvPr/>
        </p:nvSpPr>
        <p:spPr>
          <a:xfrm>
            <a:off x="1136576" y="4841776"/>
            <a:ext cx="6641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https://thispersondoesnotexist.com/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DC3A982-4218-0755-0F2D-6D64BF578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2348880"/>
            <a:ext cx="2492896" cy="249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ADD477B-B463-2E56-A5F0-76641389E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872" y="2365446"/>
            <a:ext cx="2492896" cy="249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89A17C1B-25F1-4446-6447-CFE7778E8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908" y="1422301"/>
            <a:ext cx="2852129" cy="325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F0D63C-250C-BEB9-E985-76CA3C2EBAC4}"/>
              </a:ext>
            </a:extLst>
          </p:cNvPr>
          <p:cNvSpPr txBox="1"/>
          <p:nvPr/>
        </p:nvSpPr>
        <p:spPr>
          <a:xfrm>
            <a:off x="6613240" y="4613304"/>
            <a:ext cx="3243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https://neptune.ai/blog/6-gan-architectures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73875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notion image">
            <a:extLst>
              <a:ext uri="{FF2B5EF4-FFF2-40B4-BE49-F238E27FC236}">
                <a16:creationId xmlns:a16="http://schemas.microsoft.com/office/drawing/2014/main" id="{4339AE73-0442-DC57-CEE5-712DBAC0E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704" y="6070006"/>
            <a:ext cx="4014228" cy="65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Generative AI </a:t>
            </a:r>
            <a:r>
              <a:rPr lang="ko-KR" altLang="en-US" sz="1600">
                <a:latin typeface="+mn-ea"/>
              </a:rPr>
              <a:t>모델의 종류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VAE (Variational Autoencoder, </a:t>
            </a:r>
            <a:r>
              <a:rPr lang="ko-KR" altLang="en-US" sz="1400">
                <a:latin typeface="+mn-ea"/>
              </a:rPr>
              <a:t>변이형 오토인코더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GAN (Generative Adversarial Network, </a:t>
            </a:r>
            <a:r>
              <a:rPr lang="ko-KR" altLang="en-US" sz="1400">
                <a:latin typeface="+mn-ea"/>
              </a:rPr>
              <a:t>생성적 적대 신경망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Likelihood Based Model</a:t>
            </a:r>
          </a:p>
          <a:p>
            <a:pPr lvl="2"/>
            <a:r>
              <a:rPr lang="en-US" altLang="ko-KR" sz="1400">
                <a:latin typeface="+mn-ea"/>
              </a:rPr>
              <a:t>Autoregressive Models (</a:t>
            </a:r>
            <a:r>
              <a:rPr lang="ko-KR" altLang="en-US" sz="1400">
                <a:latin typeface="+mn-ea"/>
              </a:rPr>
              <a:t>자기 회귀 모델</a:t>
            </a:r>
            <a:r>
              <a:rPr lang="en-US" altLang="ko-KR" sz="1400">
                <a:latin typeface="+mn-ea"/>
              </a:rPr>
              <a:t>)		: Regression</a:t>
            </a:r>
            <a:r>
              <a:rPr lang="ko-KR" altLang="en-US" sz="1400">
                <a:latin typeface="+mn-ea"/>
              </a:rPr>
              <a:t> 함수 사용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Flow-based Models (</a:t>
            </a:r>
            <a:r>
              <a:rPr lang="ko-KR" altLang="en-US" sz="1400">
                <a:latin typeface="+mn-ea"/>
              </a:rPr>
              <a:t>플로우 기반 모델</a:t>
            </a:r>
            <a:r>
              <a:rPr lang="en-US" altLang="ko-KR" sz="1400">
                <a:latin typeface="+mn-ea"/>
              </a:rPr>
              <a:t>)		: </a:t>
            </a:r>
            <a:r>
              <a:rPr lang="ko-KR" altLang="en-US" sz="1400">
                <a:latin typeface="+mn-ea"/>
              </a:rPr>
              <a:t>확률 밀도 함수 사용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Diffusion Model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6146" name="Picture 2" descr="GAN Model의 구조">
            <a:extLst>
              <a:ext uri="{FF2B5EF4-FFF2-40B4-BE49-F238E27FC236}">
                <a16:creationId xmlns:a16="http://schemas.microsoft.com/office/drawing/2014/main" id="{44216373-5414-F235-BEB2-9E9E24F7A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84" y="3284984"/>
            <a:ext cx="5434378" cy="93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VAE Model의 구조">
            <a:extLst>
              <a:ext uri="{FF2B5EF4-FFF2-40B4-BE49-F238E27FC236}">
                <a16:creationId xmlns:a16="http://schemas.microsoft.com/office/drawing/2014/main" id="{ACFE771A-8A5C-4E8D-3F66-1CF3C154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1965854"/>
            <a:ext cx="5434378" cy="97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345E67-12B9-8352-2413-0C40F4F25ED3}"/>
              </a:ext>
            </a:extLst>
          </p:cNvPr>
          <p:cNvSpPr txBox="1"/>
          <p:nvPr/>
        </p:nvSpPr>
        <p:spPr>
          <a:xfrm>
            <a:off x="1136576" y="2804573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D3431C-EE6D-EA57-90D5-6F9A39F7F7D6}"/>
              </a:ext>
            </a:extLst>
          </p:cNvPr>
          <p:cNvSpPr txBox="1"/>
          <p:nvPr/>
        </p:nvSpPr>
        <p:spPr>
          <a:xfrm>
            <a:off x="1136576" y="4112780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6150" name="Picture 6" descr="flow model 구조">
            <a:extLst>
              <a:ext uri="{FF2B5EF4-FFF2-40B4-BE49-F238E27FC236}">
                <a16:creationId xmlns:a16="http://schemas.microsoft.com/office/drawing/2014/main" id="{742A24C2-CB30-A414-C93E-9084CCEE3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6" y="5086776"/>
            <a:ext cx="5434378" cy="94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495244-E3A4-BABE-7BDE-CAAB6B2A1A40}"/>
              </a:ext>
            </a:extLst>
          </p:cNvPr>
          <p:cNvSpPr txBox="1"/>
          <p:nvPr/>
        </p:nvSpPr>
        <p:spPr>
          <a:xfrm>
            <a:off x="1513505" y="5904984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15CC23-2C51-C6C0-89A8-3D3135B9E1C7}"/>
              </a:ext>
            </a:extLst>
          </p:cNvPr>
          <p:cNvSpPr txBox="1"/>
          <p:nvPr/>
        </p:nvSpPr>
        <p:spPr>
          <a:xfrm>
            <a:off x="2406080" y="6591161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214E9F-9F17-6826-458D-382DADBD4F0C}"/>
              </a:ext>
            </a:extLst>
          </p:cNvPr>
          <p:cNvSpPr/>
          <p:nvPr/>
        </p:nvSpPr>
        <p:spPr>
          <a:xfrm>
            <a:off x="344488" y="2990850"/>
            <a:ext cx="9217025" cy="1323976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1996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Encoder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Encoder(keras.layers.Layer):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super(Encoder,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self.hidden_layer =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keras.layers.Dense(units=hidden_dim, activation=tf.nn.relu)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input_features):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activation = self.hidden_layer(input_features)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activation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Decoder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Decoder(keras.layers.Layer):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hidden_dim, original_dim):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super(Decoder,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self.output_layer =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keras.layers.Dense(units=original_dim, activation=tf.nn.relu)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encoded):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activation = self.output_layer(encoded)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activation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6627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44094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AutoEncoder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Autoencoder(keras.Model):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hidden_dim, original_dim):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super(Autoencoder,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self.loss = []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self.encoder = Encoder(hidden_dim=hidden_dim)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self.decoder = Decoder(hidden_dim=hidden_dim, original_dim=original_dim)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input_features):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encoded = self.encoder(input_features)</a:t>
            </a:r>
          </a:p>
          <a:p>
            <a:pPr marL="363537" lvl="1" indent="0">
              <a:buNone/>
            </a:pPr>
            <a:r>
              <a:rPr lang="en-US" altLang="ko-KR" sz="1400">
                <a:solidFill>
                  <a:srgbClr val="0070C0"/>
                </a:solidFill>
                <a:latin typeface="+mn-ea"/>
              </a:rPr>
              <a:t>        reconstructed = self.decoder(encoded)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reconstructed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331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Train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train(model, loss, opt, dataset, epochs=20):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for epoch in range(epochs):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epoch_loss =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for images in dataset: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with tf.GradientTape() as tape: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preds = model(images)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</a:t>
            </a:r>
          </a:p>
          <a:p>
            <a:pPr marL="363537" lvl="1" indent="0">
              <a:buNone/>
            </a:pPr>
            <a:r>
              <a:rPr lang="ko-KR" altLang="en-US" sz="1400">
                <a:latin typeface="+mn-ea"/>
              </a:rPr>
              <a:t>                </a:t>
            </a:r>
            <a:r>
              <a:rPr lang="en-US" altLang="ko-KR" sz="1400">
                <a:latin typeface="+mn-ea"/>
              </a:rPr>
              <a:t>loss_values = loss(preds, images)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ko-KR" altLang="en-US" sz="1400">
                <a:latin typeface="+mn-ea"/>
              </a:rPr>
              <a:t>                </a:t>
            </a:r>
            <a:r>
              <a:rPr lang="en-US" altLang="ko-KR" sz="1400">
                <a:latin typeface="+mn-ea"/>
              </a:rPr>
              <a:t>gradients = tape.gradient(loss_values, model.trainable_variables)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opt.apply_gradients(zip(gradients, model.trainable_variables))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epoch_loss = epoch_loss + loss_values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model.loss.append(epoch_loss)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DCBAFC-79E2-FB63-AF6C-717A5B71EF0D}"/>
              </a:ext>
            </a:extLst>
          </p:cNvPr>
          <p:cNvSpPr/>
          <p:nvPr/>
        </p:nvSpPr>
        <p:spPr>
          <a:xfrm>
            <a:off x="344488" y="3697552"/>
            <a:ext cx="9217025" cy="449905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EBAC6D-E77B-080A-A0C9-466D18F0587B}"/>
              </a:ext>
            </a:extLst>
          </p:cNvPr>
          <p:cNvSpPr txBox="1"/>
          <p:nvPr/>
        </p:nvSpPr>
        <p:spPr>
          <a:xfrm>
            <a:off x="351803" y="3673488"/>
            <a:ext cx="12168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 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계산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1036A8-C7A5-4D1D-844C-253A96894748}"/>
              </a:ext>
            </a:extLst>
          </p:cNvPr>
          <p:cNvSpPr/>
          <p:nvPr/>
        </p:nvSpPr>
        <p:spPr>
          <a:xfrm>
            <a:off x="344488" y="3131138"/>
            <a:ext cx="9217025" cy="450262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8872F-F357-7A97-BC46-A5B1F94DC992}"/>
              </a:ext>
            </a:extLst>
          </p:cNvPr>
          <p:cNvSpPr txBox="1"/>
          <p:nvPr/>
        </p:nvSpPr>
        <p:spPr>
          <a:xfrm>
            <a:off x="351803" y="3107074"/>
            <a:ext cx="3161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AutoEncoder 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실행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4D6182-1791-5A38-7C08-3DFF3283125D}"/>
              </a:ext>
            </a:extLst>
          </p:cNvPr>
          <p:cNvSpPr/>
          <p:nvPr/>
        </p:nvSpPr>
        <p:spPr>
          <a:xfrm>
            <a:off x="344488" y="4264634"/>
            <a:ext cx="9217025" cy="655710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1A5D6E-C5F6-7F80-899F-4206ED697047}"/>
              </a:ext>
            </a:extLst>
          </p:cNvPr>
          <p:cNvSpPr txBox="1"/>
          <p:nvPr/>
        </p:nvSpPr>
        <p:spPr>
          <a:xfrm>
            <a:off x="351803" y="4262410"/>
            <a:ext cx="1950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를 사용하여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최적화</a:t>
            </a:r>
          </a:p>
        </p:txBody>
      </p:sp>
    </p:spTree>
    <p:extLst>
      <p:ext uri="{BB962C8B-B14F-4D97-AF65-F5344CB8AC3E}">
        <p14:creationId xmlns:p14="http://schemas.microsoft.com/office/powerpoint/2010/main" val="2981750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0C4B934-A837-6A48-8FC1-BC1732450A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" t="10889" r="7722"/>
          <a:stretch/>
        </p:blipFill>
        <p:spPr>
          <a:xfrm>
            <a:off x="487680" y="1166949"/>
            <a:ext cx="4284617" cy="3206864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2B572EE-E95D-BC88-B701-4649B79DAE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3" t="8993" r="8929" b="10020"/>
          <a:stretch/>
        </p:blipFill>
        <p:spPr>
          <a:xfrm>
            <a:off x="416496" y="4385930"/>
            <a:ext cx="9098134" cy="185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458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1029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AutoEncoder</a:t>
            </a:r>
            <a:r>
              <a:rPr lang="ko-KR" altLang="en-US" sz="1600">
                <a:latin typeface="+mn-ea"/>
              </a:rPr>
              <a:t> 모델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 = f(y) = f(h(x))</a:t>
            </a:r>
          </a:p>
          <a:p>
            <a:pPr lvl="2"/>
            <a:r>
              <a:rPr lang="en-US" altLang="ko-KR" sz="1400">
                <a:latin typeface="+mn-ea"/>
              </a:rPr>
              <a:t>y = h(x)			: Encoder</a:t>
            </a:r>
          </a:p>
          <a:p>
            <a:pPr lvl="3"/>
            <a:r>
              <a:rPr lang="ko-KR" altLang="en-US" sz="1400">
                <a:latin typeface="+mn-ea"/>
              </a:rPr>
              <a:t>일반적으로 </a:t>
            </a:r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는 </a:t>
            </a:r>
            <a:r>
              <a:rPr lang="en-US" altLang="ko-KR" sz="1400">
                <a:latin typeface="+mn-ea"/>
              </a:rPr>
              <a:t>x, r</a:t>
            </a:r>
            <a:r>
              <a:rPr lang="ko-KR" altLang="en-US" sz="1400">
                <a:latin typeface="+mn-ea"/>
              </a:rPr>
              <a:t>보다 차원이 낮다</a:t>
            </a:r>
            <a:r>
              <a:rPr lang="en-US" altLang="ko-KR" sz="1400">
                <a:latin typeface="+mn-ea"/>
              </a:rPr>
              <a:t>.</a:t>
            </a:r>
          </a:p>
          <a:p>
            <a:pPr lvl="3"/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는 </a:t>
            </a:r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의 특징으로 볼 수 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r = f(y)			: Decoder</a:t>
            </a:r>
          </a:p>
          <a:p>
            <a:pPr lvl="2"/>
            <a:r>
              <a:rPr lang="en-US" altLang="ko-KR" sz="1400">
                <a:latin typeface="+mn-ea"/>
              </a:rPr>
              <a:t>e = x - r			: </a:t>
            </a:r>
            <a:r>
              <a:rPr lang="ko-KR" altLang="en-US" sz="1400">
                <a:latin typeface="+mn-ea"/>
              </a:rPr>
              <a:t>오차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활용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계층적으로 구성할 수 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solidFill>
                  <a:srgbClr val="00B050"/>
                </a:solidFill>
                <a:latin typeface="+mn-ea"/>
              </a:rPr>
              <a:t>h(x)</a:t>
            </a:r>
            <a:r>
              <a:rPr lang="ko-KR" altLang="en-US" sz="1400">
                <a:solidFill>
                  <a:srgbClr val="00B050"/>
                </a:solidFill>
                <a:latin typeface="+mn-ea"/>
              </a:rPr>
              <a:t>를 가공하여 여러가지 효과를 줄 수 있다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.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r</a:t>
            </a:r>
            <a:r>
              <a:rPr lang="ko-KR" altLang="en-US" sz="1400">
                <a:latin typeface="+mn-ea"/>
              </a:rPr>
              <a:t>을 </a:t>
            </a:r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와 관련 있지만 다른 것을 배치하여 학습 가능</a:t>
            </a:r>
            <a:endParaRPr lang="en-US" altLang="ko-KR" sz="1400">
              <a:latin typeface="+mn-ea"/>
            </a:endParaRPr>
          </a:p>
          <a:p>
            <a:pPr lvl="3"/>
            <a:r>
              <a:rPr lang="ko-KR" altLang="en-US" sz="1400">
                <a:latin typeface="+mn-ea"/>
              </a:rPr>
              <a:t>예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x.</a:t>
            </a:r>
            <a:r>
              <a:rPr lang="ko-KR" altLang="en-US" sz="1400">
                <a:latin typeface="+mn-ea"/>
              </a:rPr>
              <a:t> 영어</a:t>
            </a:r>
            <a:r>
              <a:rPr lang="en-US" altLang="ko-KR" sz="1400">
                <a:latin typeface="+mn-ea"/>
              </a:rPr>
              <a:t>, r.</a:t>
            </a:r>
            <a:r>
              <a:rPr lang="ko-KR" altLang="en-US" sz="1400">
                <a:latin typeface="+mn-ea"/>
              </a:rPr>
              <a:t> 프랑스어 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사용 </a:t>
            </a:r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Dense			: CF (Collaborative Filtering, </a:t>
            </a:r>
            <a:r>
              <a:rPr lang="ko-KR" altLang="en-US" sz="1400">
                <a:latin typeface="+mn-ea"/>
              </a:rPr>
              <a:t>협업 필터링</a:t>
            </a:r>
            <a:r>
              <a:rPr lang="en-US" altLang="ko-KR" sz="1400">
                <a:latin typeface="+mn-ea"/>
              </a:rPr>
              <a:t>) </a:t>
            </a:r>
            <a:r>
              <a:rPr lang="ko-KR" altLang="en-US" sz="1400">
                <a:latin typeface="+mn-ea"/>
              </a:rPr>
              <a:t>모델 구축에 유리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</a:t>
            </a:r>
          </a:p>
          <a:p>
            <a:pPr lvl="2"/>
            <a:r>
              <a:rPr lang="ko-KR" altLang="en-US" sz="1400">
                <a:latin typeface="+mn-ea"/>
              </a:rPr>
              <a:t>얼굴에서 안경을 제거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RNN, LSTM, GRU		: </a:t>
            </a:r>
            <a:r>
              <a:rPr lang="ko-KR" altLang="en-US" sz="1400">
                <a:latin typeface="+mn-ea"/>
              </a:rPr>
              <a:t>텍스트 데이터 처리에 유리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3FEE008-6A83-CC5D-0F93-B9A54FBC1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035" y="1382148"/>
            <a:ext cx="3617478" cy="247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A2687E-18CA-73E3-C738-FB6E382FBCF5}"/>
              </a:ext>
            </a:extLst>
          </p:cNvPr>
          <p:cNvSpPr txBox="1"/>
          <p:nvPr/>
        </p:nvSpPr>
        <p:spPr>
          <a:xfrm>
            <a:off x="5944034" y="3789040"/>
            <a:ext cx="3617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https://velog.io/@jochedda/%EB%94%A5%EB%9F%AC%EB%8B%9D-Autoencoder-%EA%B0%9C%EB%85%90-%EB%B0%8F-%EC%A2%85%EB%A5%98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80180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AutoEncoder</a:t>
            </a:r>
            <a:r>
              <a:rPr lang="ko-KR" altLang="en-US" sz="1600">
                <a:latin typeface="+mn-ea"/>
              </a:rPr>
              <a:t> 모델</a:t>
            </a:r>
            <a:endParaRPr lang="en-US" altLang="ko-KR" sz="16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A0B85AF-E65C-F746-4127-EB2E21E09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2597146"/>
            <a:ext cx="4392488" cy="284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78063-97B7-8E62-B909-CB43AAA1BADD}"/>
              </a:ext>
            </a:extLst>
          </p:cNvPr>
          <p:cNvSpPr txBox="1"/>
          <p:nvPr/>
        </p:nvSpPr>
        <p:spPr>
          <a:xfrm>
            <a:off x="416494" y="5545387"/>
            <a:ext cx="9145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https://velog.io/@jochedda/%EB%94%A5%EB%9F%AC%EB%8B%9D-Autoencoder-%EA%B0%9C%EB%85%90-%EB%B0%8F-%EC%A2%85%EB%A5%98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D9DA8-B366-4FAB-1586-1A9B8E516162}"/>
              </a:ext>
            </a:extLst>
          </p:cNvPr>
          <p:cNvSpPr txBox="1"/>
          <p:nvPr/>
        </p:nvSpPr>
        <p:spPr>
          <a:xfrm>
            <a:off x="344486" y="2043148"/>
            <a:ext cx="46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Stacked AutoEncoder</a:t>
            </a:r>
            <a:endParaRPr lang="ko-KR" altLang="en-US" sz="1400">
              <a:latin typeface="+mn-ea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C8A2195-AE20-243B-1D10-1FC67010D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004" y="2391440"/>
            <a:ext cx="4021670" cy="306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E05811-0269-0D1D-F412-9BC7D6922B9F}"/>
              </a:ext>
            </a:extLst>
          </p:cNvPr>
          <p:cNvSpPr txBox="1"/>
          <p:nvPr/>
        </p:nvSpPr>
        <p:spPr>
          <a:xfrm>
            <a:off x="4958950" y="2043148"/>
            <a:ext cx="46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Sparse AutoEncoder</a:t>
            </a:r>
            <a:endParaRPr lang="ko-KR" altLang="en-US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1005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16065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Dense</a:t>
            </a:r>
          </a:p>
          <a:p>
            <a:pPr marL="357188" indent="-182563"/>
            <a:r>
              <a:rPr lang="en-US" altLang="ko-KR" sz="1200">
                <a:latin typeface="+mn-ea"/>
              </a:rPr>
              <a:t>NN (Neural Network)</a:t>
            </a:r>
          </a:p>
          <a:p>
            <a:pPr marL="357188" indent="-182563"/>
            <a:r>
              <a:rPr lang="en-US" altLang="ko-KR" sz="1200">
                <a:latin typeface="+mn-ea"/>
              </a:rPr>
              <a:t>Fully Connected Network</a:t>
            </a:r>
          </a:p>
          <a:p>
            <a:pPr marL="357188" indent="-182563"/>
            <a:r>
              <a:rPr lang="ko-KR" altLang="en-US" sz="1200">
                <a:latin typeface="+mn-ea"/>
              </a:rPr>
              <a:t>밀집망</a:t>
            </a:r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y = f(x)</a:t>
            </a:r>
          </a:p>
          <a:p>
            <a:pPr marL="182563" indent="-182563"/>
            <a:endParaRPr lang="en-US" altLang="ko-KR" sz="1200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2E4AA-E957-ED99-71CE-DB81CC2255D2}"/>
              </a:ext>
            </a:extLst>
          </p:cNvPr>
          <p:cNvSpPr/>
          <p:nvPr/>
        </p:nvSpPr>
        <p:spPr>
          <a:xfrm>
            <a:off x="2360712" y="1412875"/>
            <a:ext cx="1080000" cy="21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8BD963-7D3A-EE71-879C-1036C6A59F41}"/>
              </a:ext>
            </a:extLst>
          </p:cNvPr>
          <p:cNvSpPr/>
          <p:nvPr/>
        </p:nvSpPr>
        <p:spPr>
          <a:xfrm>
            <a:off x="5889224" y="1412875"/>
            <a:ext cx="1080000" cy="21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3BFB9-67A8-075A-3A51-18A81F715267}"/>
              </a:ext>
            </a:extLst>
          </p:cNvPr>
          <p:cNvSpPr/>
          <p:nvPr/>
        </p:nvSpPr>
        <p:spPr>
          <a:xfrm>
            <a:off x="4124968" y="1412875"/>
            <a:ext cx="1080000" cy="21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375D9E-02E5-01FB-BAA7-D9063A313C39}"/>
              </a:ext>
            </a:extLst>
          </p:cNvPr>
          <p:cNvCxnSpPr/>
          <p:nvPr/>
        </p:nvCxnSpPr>
        <p:spPr>
          <a:xfrm>
            <a:off x="3512840" y="245689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FE1C31A-6B9A-68AC-E247-9AE0AC0D71AA}"/>
              </a:ext>
            </a:extLst>
          </p:cNvPr>
          <p:cNvCxnSpPr/>
          <p:nvPr/>
        </p:nvCxnSpPr>
        <p:spPr>
          <a:xfrm>
            <a:off x="3512840" y="299695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A54FDC1-FA16-5BA5-208E-5F4C6CA47595}"/>
              </a:ext>
            </a:extLst>
          </p:cNvPr>
          <p:cNvCxnSpPr/>
          <p:nvPr/>
        </p:nvCxnSpPr>
        <p:spPr>
          <a:xfrm>
            <a:off x="351284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25F9F25-FCCD-1507-ED26-7CD70C09993F}"/>
              </a:ext>
            </a:extLst>
          </p:cNvPr>
          <p:cNvCxnSpPr/>
          <p:nvPr/>
        </p:nvCxnSpPr>
        <p:spPr>
          <a:xfrm>
            <a:off x="5296970" y="245689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CFC1F4C-3514-7156-A577-AD43DF5B6498}"/>
              </a:ext>
            </a:extLst>
          </p:cNvPr>
          <p:cNvCxnSpPr/>
          <p:nvPr/>
        </p:nvCxnSpPr>
        <p:spPr>
          <a:xfrm>
            <a:off x="5296970" y="299695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C784B3-1F85-F715-815B-EDBCE71DA04B}"/>
              </a:ext>
            </a:extLst>
          </p:cNvPr>
          <p:cNvCxnSpPr/>
          <p:nvPr/>
        </p:nvCxnSpPr>
        <p:spPr>
          <a:xfrm>
            <a:off x="529697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BE6BCB-E069-42D6-65C2-5C16E5850121}"/>
              </a:ext>
            </a:extLst>
          </p:cNvPr>
          <p:cNvSpPr txBox="1"/>
          <p:nvPr/>
        </p:nvSpPr>
        <p:spPr>
          <a:xfrm>
            <a:off x="2360712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A04CD4-CC9F-43F6-087C-9E59C01E31AF}"/>
              </a:ext>
            </a:extLst>
          </p:cNvPr>
          <p:cNvSpPr txBox="1"/>
          <p:nvPr/>
        </p:nvSpPr>
        <p:spPr>
          <a:xfrm>
            <a:off x="4124968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Dense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91CA0E-66C8-9756-4E0A-6D7D5AC966E1}"/>
              </a:ext>
            </a:extLst>
          </p:cNvPr>
          <p:cNvSpPr txBox="1"/>
          <p:nvPr/>
        </p:nvSpPr>
        <p:spPr>
          <a:xfrm>
            <a:off x="2360712" y="2256837"/>
            <a:ext cx="1080000" cy="4001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Vector</a:t>
            </a:r>
          </a:p>
          <a:p>
            <a:pPr algn="ctr"/>
            <a:r>
              <a:rPr lang="en-US" altLang="ko-KR" sz="1000">
                <a:latin typeface="+mn-ea"/>
              </a:rPr>
              <a:t>(1</a:t>
            </a:r>
            <a:r>
              <a:rPr lang="ko-KR" altLang="en-US" sz="1000">
                <a:latin typeface="+mn-ea"/>
              </a:rPr>
              <a:t>차원 </a:t>
            </a:r>
            <a:r>
              <a:rPr lang="en-US" altLang="ko-KR" sz="1000">
                <a:latin typeface="+mn-ea"/>
              </a:rPr>
              <a:t>Tensor)</a:t>
            </a:r>
            <a:endParaRPr lang="ko-KR" altLang="en-US" sz="100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A06BE2-09E6-2B78-18FE-325ACC5C26A6}"/>
              </a:ext>
            </a:extLst>
          </p:cNvPr>
          <p:cNvSpPr txBox="1"/>
          <p:nvPr/>
        </p:nvSpPr>
        <p:spPr>
          <a:xfrm>
            <a:off x="5889224" y="2256837"/>
            <a:ext cx="1080000" cy="4001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Vector</a:t>
            </a:r>
          </a:p>
          <a:p>
            <a:pPr algn="ctr"/>
            <a:r>
              <a:rPr lang="en-US" altLang="ko-KR" sz="1000">
                <a:latin typeface="+mn-ea"/>
              </a:rPr>
              <a:t>(1</a:t>
            </a:r>
            <a:r>
              <a:rPr lang="ko-KR" altLang="en-US" sz="1000">
                <a:latin typeface="+mn-ea"/>
              </a:rPr>
              <a:t>차원 </a:t>
            </a:r>
            <a:r>
              <a:rPr lang="en-US" altLang="ko-KR" sz="1000">
                <a:latin typeface="+mn-ea"/>
              </a:rPr>
              <a:t>Tensor)</a:t>
            </a:r>
            <a:endParaRPr lang="ko-KR" altLang="en-US" sz="1000"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EDA922-C1B4-7949-E3E0-E31E709889AF}"/>
              </a:ext>
            </a:extLst>
          </p:cNvPr>
          <p:cNvSpPr/>
          <p:nvPr/>
        </p:nvSpPr>
        <p:spPr>
          <a:xfrm>
            <a:off x="2360712" y="4005064"/>
            <a:ext cx="1080000" cy="21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80B3157-73FD-00B3-9762-AD21AE4A55D8}"/>
              </a:ext>
            </a:extLst>
          </p:cNvPr>
          <p:cNvSpPr/>
          <p:nvPr/>
        </p:nvSpPr>
        <p:spPr>
          <a:xfrm>
            <a:off x="5889224" y="4005064"/>
            <a:ext cx="1080000" cy="21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C7ECD3D-29DE-2BC8-F5A1-6C327C541814}"/>
              </a:ext>
            </a:extLst>
          </p:cNvPr>
          <p:cNvSpPr/>
          <p:nvPr/>
        </p:nvSpPr>
        <p:spPr>
          <a:xfrm>
            <a:off x="4124968" y="4005064"/>
            <a:ext cx="1080000" cy="21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4C65F39-B7C3-F9A4-8A2B-74E879DA685F}"/>
              </a:ext>
            </a:extLst>
          </p:cNvPr>
          <p:cNvCxnSpPr/>
          <p:nvPr/>
        </p:nvCxnSpPr>
        <p:spPr>
          <a:xfrm>
            <a:off x="3512840" y="504908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2A59450-33AB-22DA-95E4-3ED7E731A9D3}"/>
              </a:ext>
            </a:extLst>
          </p:cNvPr>
          <p:cNvCxnSpPr/>
          <p:nvPr/>
        </p:nvCxnSpPr>
        <p:spPr>
          <a:xfrm>
            <a:off x="3512840" y="558914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CC8DB1A-6279-50EF-EBB7-A5CD8E8F0E07}"/>
              </a:ext>
            </a:extLst>
          </p:cNvPr>
          <p:cNvCxnSpPr/>
          <p:nvPr/>
        </p:nvCxnSpPr>
        <p:spPr>
          <a:xfrm>
            <a:off x="3512840" y="450902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EF4612F-DC0D-336B-3645-55FFB80661CE}"/>
              </a:ext>
            </a:extLst>
          </p:cNvPr>
          <p:cNvCxnSpPr/>
          <p:nvPr/>
        </p:nvCxnSpPr>
        <p:spPr>
          <a:xfrm>
            <a:off x="5296970" y="504908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E385B94-4328-90DA-3124-C214FB8DF407}"/>
              </a:ext>
            </a:extLst>
          </p:cNvPr>
          <p:cNvCxnSpPr/>
          <p:nvPr/>
        </p:nvCxnSpPr>
        <p:spPr>
          <a:xfrm>
            <a:off x="5296970" y="558914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E7E2067-94FD-2AC1-4C8D-ED9627184D7F}"/>
              </a:ext>
            </a:extLst>
          </p:cNvPr>
          <p:cNvCxnSpPr/>
          <p:nvPr/>
        </p:nvCxnSpPr>
        <p:spPr>
          <a:xfrm>
            <a:off x="5296970" y="450902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BE328D1-5A3F-FC4C-B3C1-187A19E941D3}"/>
              </a:ext>
            </a:extLst>
          </p:cNvPr>
          <p:cNvSpPr txBox="1"/>
          <p:nvPr/>
        </p:nvSpPr>
        <p:spPr>
          <a:xfrm>
            <a:off x="2360712" y="401539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D744EA-6657-6F39-1797-22E96DB4E260}"/>
              </a:ext>
            </a:extLst>
          </p:cNvPr>
          <p:cNvSpPr txBox="1"/>
          <p:nvPr/>
        </p:nvSpPr>
        <p:spPr>
          <a:xfrm>
            <a:off x="5889224" y="401539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9B651F-6505-3DE5-99C7-516C2D04F690}"/>
              </a:ext>
            </a:extLst>
          </p:cNvPr>
          <p:cNvSpPr txBox="1"/>
          <p:nvPr/>
        </p:nvSpPr>
        <p:spPr>
          <a:xfrm>
            <a:off x="4124968" y="401539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Conv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7E3DF4-C7FA-378E-218C-E69D4DDBCC58}"/>
              </a:ext>
            </a:extLst>
          </p:cNvPr>
          <p:cNvSpPr txBox="1"/>
          <p:nvPr/>
        </p:nvSpPr>
        <p:spPr>
          <a:xfrm>
            <a:off x="2360712" y="4925970"/>
            <a:ext cx="1080000" cy="246221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Tensor</a:t>
            </a:r>
            <a:endParaRPr lang="ko-KR" altLang="en-US" sz="1000"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FC7015-73A8-72D0-4E35-BB9C3DD82AFA}"/>
              </a:ext>
            </a:extLst>
          </p:cNvPr>
          <p:cNvSpPr txBox="1"/>
          <p:nvPr/>
        </p:nvSpPr>
        <p:spPr>
          <a:xfrm>
            <a:off x="5889224" y="4772082"/>
            <a:ext cx="1080000" cy="553998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Tensor</a:t>
            </a:r>
          </a:p>
          <a:p>
            <a:pPr algn="ctr"/>
            <a:endParaRPr lang="en-US" altLang="ko-KR" sz="1000">
              <a:latin typeface="+mn-ea"/>
            </a:endParaRPr>
          </a:p>
          <a:p>
            <a:pPr algn="ctr"/>
            <a:r>
              <a:rPr lang="en-US" altLang="ko-KR" sz="1000">
                <a:latin typeface="+mn-ea"/>
              </a:rPr>
              <a:t>(Feature)</a:t>
            </a:r>
            <a:endParaRPr lang="ko-KR" altLang="en-US" sz="1000">
              <a:latin typeface="+mn-ea"/>
            </a:endParaRPr>
          </a:p>
        </p:txBody>
      </p:sp>
      <p:sp>
        <p:nvSpPr>
          <p:cNvPr id="38" name="내용 개체 틀 4">
            <a:extLst>
              <a:ext uri="{FF2B5EF4-FFF2-40B4-BE49-F238E27FC236}">
                <a16:creationId xmlns:a16="http://schemas.microsoft.com/office/drawing/2014/main" id="{EA4E56F5-8EF4-1F8D-EDC8-57582A01F2A9}"/>
              </a:ext>
            </a:extLst>
          </p:cNvPr>
          <p:cNvSpPr txBox="1">
            <a:spLocks/>
          </p:cNvSpPr>
          <p:nvPr/>
        </p:nvSpPr>
        <p:spPr>
          <a:xfrm>
            <a:off x="6969124" y="4005064"/>
            <a:ext cx="2556244" cy="26407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CNN </a:t>
            </a:r>
          </a:p>
          <a:p>
            <a:pPr marL="357188" indent="-182563"/>
            <a:r>
              <a:rPr lang="en-US" altLang="ko-KR" sz="1200">
                <a:latin typeface="+mn-ea"/>
              </a:rPr>
              <a:t>Convolutional Neural Network</a:t>
            </a:r>
          </a:p>
          <a:p>
            <a:pPr marL="357188" indent="-182563"/>
            <a:r>
              <a:rPr lang="ko-KR" altLang="en-US" sz="1200">
                <a:latin typeface="+mn-ea"/>
              </a:rPr>
              <a:t>합성곱 신경망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Conv</a:t>
            </a:r>
          </a:p>
          <a:p>
            <a:pPr marL="357188" indent="-182563"/>
            <a:r>
              <a:rPr lang="ko-KR" altLang="en-US" sz="1200">
                <a:latin typeface="+mn-ea"/>
              </a:rPr>
              <a:t>입력 </a:t>
            </a:r>
            <a:r>
              <a:rPr lang="en-US" altLang="ko-KR" sz="1200">
                <a:latin typeface="+mn-ea"/>
              </a:rPr>
              <a:t>tensor</a:t>
            </a:r>
            <a:r>
              <a:rPr lang="ko-KR" altLang="en-US" sz="1200">
                <a:latin typeface="+mn-ea"/>
              </a:rPr>
              <a:t>에 </a:t>
            </a:r>
            <a:r>
              <a:rPr lang="en-US" altLang="ko-KR" sz="1200">
                <a:latin typeface="+mn-ea"/>
              </a:rPr>
              <a:t>filte</a:t>
            </a:r>
            <a:r>
              <a:rPr lang="ko-KR" altLang="en-US" sz="1200">
                <a:latin typeface="+mn-ea"/>
              </a:rPr>
              <a:t>를 적용하여 </a:t>
            </a:r>
            <a:r>
              <a:rPr lang="en-US" altLang="ko-KR" sz="1200">
                <a:latin typeface="+mn-ea"/>
              </a:rPr>
              <a:t>Feature (</a:t>
            </a:r>
            <a:r>
              <a:rPr lang="ko-KR" altLang="en-US" sz="1200">
                <a:latin typeface="+mn-ea"/>
              </a:rPr>
              <a:t>특징맵</a:t>
            </a:r>
            <a:r>
              <a:rPr lang="en-US" altLang="ko-KR" sz="1200">
                <a:latin typeface="+mn-ea"/>
              </a:rPr>
              <a:t>)</a:t>
            </a:r>
            <a:r>
              <a:rPr lang="ko-KR" altLang="en-US" sz="1200">
                <a:latin typeface="+mn-ea"/>
              </a:rPr>
              <a:t>을 생성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Pooling</a:t>
            </a:r>
          </a:p>
          <a:p>
            <a:pPr marL="357188" indent="-182563"/>
            <a:r>
              <a:rPr lang="ko-KR" altLang="en-US" sz="1200">
                <a:latin typeface="+mn-ea"/>
              </a:rPr>
              <a:t>입력을 요약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 dirty="0"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73A116B-6A73-5603-DD8F-ED05D4D234C0}"/>
              </a:ext>
            </a:extLst>
          </p:cNvPr>
          <p:cNvSpPr/>
          <p:nvPr/>
        </p:nvSpPr>
        <p:spPr>
          <a:xfrm>
            <a:off x="576110" y="4005064"/>
            <a:ext cx="1080000" cy="216000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C72D489-29D6-A200-3BB0-CAEA7338C662}"/>
              </a:ext>
            </a:extLst>
          </p:cNvPr>
          <p:cNvCxnSpPr/>
          <p:nvPr/>
        </p:nvCxnSpPr>
        <p:spPr>
          <a:xfrm>
            <a:off x="1728238" y="504908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A48407C-BDFE-06D3-B66F-69FC63ADD159}"/>
              </a:ext>
            </a:extLst>
          </p:cNvPr>
          <p:cNvCxnSpPr/>
          <p:nvPr/>
        </p:nvCxnSpPr>
        <p:spPr>
          <a:xfrm>
            <a:off x="1728238" y="558914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49767B3-522D-C155-FBB2-A8EDC9438D05}"/>
              </a:ext>
            </a:extLst>
          </p:cNvPr>
          <p:cNvCxnSpPr/>
          <p:nvPr/>
        </p:nvCxnSpPr>
        <p:spPr>
          <a:xfrm>
            <a:off x="1728238" y="450902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955D0B5-34C5-8DA9-19E0-F015BC62F261}"/>
              </a:ext>
            </a:extLst>
          </p:cNvPr>
          <p:cNvSpPr txBox="1"/>
          <p:nvPr/>
        </p:nvSpPr>
        <p:spPr>
          <a:xfrm>
            <a:off x="576110" y="4925970"/>
            <a:ext cx="1080000" cy="246221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ko-KR" altLang="en-US" sz="1000">
                <a:latin typeface="+mn-ea"/>
              </a:rPr>
              <a:t>이미지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AF8BBD9-10F1-9ADB-F9AA-D33B6D10546C}"/>
              </a:ext>
            </a:extLst>
          </p:cNvPr>
          <p:cNvSpPr>
            <a:spLocks noChangeAspect="1"/>
          </p:cNvSpPr>
          <p:nvPr/>
        </p:nvSpPr>
        <p:spPr>
          <a:xfrm>
            <a:off x="4574968" y="1826295"/>
            <a:ext cx="180000" cy="180000"/>
          </a:xfrm>
          <a:prstGeom prst="ellipse">
            <a:avLst/>
          </a:prstGeom>
          <a:solidFill>
            <a:srgbClr val="01CB9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7FB8931-55DB-8754-3E8F-8BB43CE17CB9}"/>
              </a:ext>
            </a:extLst>
          </p:cNvPr>
          <p:cNvSpPr>
            <a:spLocks noChangeAspect="1"/>
          </p:cNvSpPr>
          <p:nvPr/>
        </p:nvSpPr>
        <p:spPr>
          <a:xfrm>
            <a:off x="4574968" y="2366538"/>
            <a:ext cx="180000" cy="180000"/>
          </a:xfrm>
          <a:prstGeom prst="ellipse">
            <a:avLst/>
          </a:prstGeom>
          <a:solidFill>
            <a:srgbClr val="01CB9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D9255747-03ED-E70B-C922-F635046D6997}"/>
              </a:ext>
            </a:extLst>
          </p:cNvPr>
          <p:cNvSpPr>
            <a:spLocks noChangeAspect="1"/>
          </p:cNvSpPr>
          <p:nvPr/>
        </p:nvSpPr>
        <p:spPr>
          <a:xfrm>
            <a:off x="4574968" y="2906781"/>
            <a:ext cx="180000" cy="180000"/>
          </a:xfrm>
          <a:prstGeom prst="ellipse">
            <a:avLst/>
          </a:prstGeom>
          <a:solidFill>
            <a:srgbClr val="01CB9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Picture 2" descr="Figure 9: Convolved feature or activation map or feature map. | Convolutional Neural Networks (CNNs)">
            <a:extLst>
              <a:ext uri="{FF2B5EF4-FFF2-40B4-BE49-F238E27FC236}">
                <a16:creationId xmlns:a16="http://schemas.microsoft.com/office/drawing/2014/main" id="{6B22DFCA-884E-8D58-7581-5CAE8B6493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8" t="11129" r="7912" b="24347"/>
          <a:stretch/>
        </p:blipFill>
        <p:spPr bwMode="auto">
          <a:xfrm>
            <a:off x="4228424" y="4839621"/>
            <a:ext cx="873088" cy="49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8891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3944888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+mn-ea"/>
              </a:rPr>
              <a:t>A</a:t>
            </a:r>
            <a:endParaRPr lang="ko-KR" altLang="en-US" sz="16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>
            <a:off x="1061918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341918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A</a:t>
            </a:r>
            <a:endParaRPr lang="ko-KR" altLang="en-US" sz="1600">
              <a:latin typeface="+mn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159176-C2E0-725A-265D-C62EEE88CC52}"/>
              </a:ext>
            </a:extLst>
          </p:cNvPr>
          <p:cNvSpPr/>
          <p:nvPr/>
        </p:nvSpPr>
        <p:spPr>
          <a:xfrm>
            <a:off x="1693403" y="1952875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377F211-4D55-AAA0-06E1-D561D24977FF}"/>
              </a:ext>
            </a:extLst>
          </p:cNvPr>
          <p:cNvCxnSpPr>
            <a:cxnSpLocks/>
            <a:stCxn id="25" idx="3"/>
            <a:endCxn id="13" idx="1"/>
          </p:cNvCxnSpPr>
          <p:nvPr/>
        </p:nvCxnSpPr>
        <p:spPr>
          <a:xfrm>
            <a:off x="3313403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3437709"/>
            <a:ext cx="9217025" cy="29915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solidFill>
                  <a:srgbClr val="0070C0"/>
                </a:solidFill>
                <a:latin typeface="+mn-ea"/>
              </a:rPr>
              <a:t>Denoising images</a:t>
            </a:r>
            <a:r>
              <a:rPr lang="en-US" altLang="ko-KR" sz="1600">
                <a:latin typeface="+mn-ea"/>
              </a:rPr>
              <a:t> (</a:t>
            </a:r>
            <a:r>
              <a:rPr lang="ko-KR" altLang="en-US" sz="1600">
                <a:latin typeface="+mn-ea"/>
              </a:rPr>
              <a:t>이미지 잡음 제거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원본 이미지의 손상이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거치면 복원 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손상된 이미지 복원</a:t>
            </a:r>
            <a:r>
              <a:rPr lang="en-US" altLang="ko-KR" sz="1400">
                <a:latin typeface="+mn-ea"/>
              </a:rPr>
              <a:t> 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1400">
                <a:latin typeface="+mn-ea"/>
              </a:rPr>
              <a:t>이미지에서 사람 지우기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손상된 텍스트에서 누락된 단어 예측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solidFill>
                  <a:srgbClr val="0070C0"/>
                </a:solidFill>
                <a:latin typeface="+mn-ea"/>
              </a:rPr>
              <a:t>Anommaly Detection</a:t>
            </a:r>
            <a:r>
              <a:rPr lang="en-US" altLang="ko-KR" sz="1600">
                <a:latin typeface="+mn-ea"/>
              </a:rPr>
              <a:t> (</a:t>
            </a:r>
            <a:r>
              <a:rPr lang="ko-KR" altLang="en-US" sz="1600">
                <a:latin typeface="+mn-ea"/>
              </a:rPr>
              <a:t>이상 탐지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정상 이미지로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사용하여 학습 한다</a:t>
            </a:r>
            <a:r>
              <a:rPr lang="en-US" altLang="ko-KR" sz="1400">
                <a:latin typeface="+mn-ea"/>
              </a:rPr>
              <a:t>. (</a:t>
            </a:r>
            <a:r>
              <a:rPr lang="ko-KR" altLang="en-US" sz="1400">
                <a:latin typeface="+mn-ea"/>
              </a:rPr>
              <a:t>디코딩 후 </a:t>
            </a:r>
            <a:r>
              <a:rPr lang="en-US" altLang="ko-KR" sz="1400">
                <a:latin typeface="+mn-ea"/>
              </a:rPr>
              <a:t>Loss Function </a:t>
            </a:r>
            <a:r>
              <a:rPr lang="ko-KR" altLang="en-US" sz="1400">
                <a:latin typeface="+mn-ea"/>
              </a:rPr>
              <a:t>값 확인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비정상 이미지로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하면 </a:t>
            </a:r>
            <a:r>
              <a:rPr lang="en-US" altLang="ko-KR" sz="1400">
                <a:latin typeface="+mn-ea"/>
              </a:rPr>
              <a:t>Loss Function</a:t>
            </a:r>
            <a:r>
              <a:rPr lang="ko-KR" altLang="en-US" sz="1400">
                <a:latin typeface="+mn-ea"/>
              </a:rPr>
              <a:t>값이 확연하게 다를 것 이다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신용카드 이상 거래 탐지</a:t>
            </a:r>
            <a:r>
              <a:rPr lang="en-US" altLang="ko-KR" sz="1400">
                <a:latin typeface="+mn-ea"/>
              </a:rPr>
              <a:t>: https://github.com/KerasKorea/KEKOxTutorial/blob/master/20_Keras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활용해 신용카드 이상 거래 탐지하기</a:t>
            </a:r>
            <a:r>
              <a:rPr lang="en-US" altLang="ko-KR" sz="1400">
                <a:latin typeface="+mn-ea"/>
              </a:rPr>
              <a:t>.md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BEC1C-31F8-D926-8524-35017E8C2B92}"/>
              </a:ext>
            </a:extLst>
          </p:cNvPr>
          <p:cNvSpPr txBox="1"/>
          <p:nvPr/>
        </p:nvSpPr>
        <p:spPr>
          <a:xfrm>
            <a:off x="1324138" y="2694361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Latent space representation</a:t>
            </a:r>
          </a:p>
          <a:p>
            <a:pPr algn="ctr"/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잠재 공간 표현</a:t>
            </a:r>
            <a:r>
              <a:rPr lang="en-US" altLang="ko-KR" sz="1000">
                <a:latin typeface="+mn-ea"/>
              </a:rPr>
              <a:t>)</a:t>
            </a:r>
            <a:endParaRPr lang="ko-KR" altLang="en-US" sz="1000">
              <a:latin typeface="+mn-ea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E3A9EE3-F8A2-C31A-7EFC-9D978F18F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722368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FF54A60-BC79-9581-162F-3691BE757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92" y="4296018"/>
            <a:ext cx="3390098" cy="205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1412875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Image generation (</a:t>
            </a:r>
            <a:r>
              <a:rPr lang="ko-KR" altLang="en-US" sz="1600">
                <a:latin typeface="+mn-ea"/>
              </a:rPr>
              <a:t>이미지 생성</a:t>
            </a:r>
            <a:r>
              <a:rPr lang="en-US" altLang="ko-KR" sz="1600">
                <a:latin typeface="+mn-ea"/>
              </a:rPr>
              <a:t>) : VAE (Variational AutoEncoder)</a:t>
            </a:r>
          </a:p>
          <a:p>
            <a:pPr lvl="1"/>
            <a:r>
              <a:rPr lang="ko-KR" altLang="en-US" sz="1400">
                <a:latin typeface="+mn-ea"/>
              </a:rPr>
              <a:t>인코더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로 확률 분포를 따르는 압축된 표현을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확률 분포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압축된 표현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으로 디코더를 통해 이미지를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46" name="Picture 2">
            <a:extLst>
              <a:ext uri="{FF2B5EF4-FFF2-40B4-BE49-F238E27FC236}">
                <a16:creationId xmlns:a16="http://schemas.microsoft.com/office/drawing/2014/main" id="{7DC58066-9733-C5F9-AB91-60A8C0192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92" y="2254749"/>
            <a:ext cx="5691900" cy="196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29A207E-7CEB-D9C4-A098-7CCBEDD3933B}"/>
              </a:ext>
            </a:extLst>
          </p:cNvPr>
          <p:cNvSpPr txBox="1"/>
          <p:nvPr/>
        </p:nvSpPr>
        <p:spPr>
          <a:xfrm>
            <a:off x="632520" y="6351721"/>
            <a:ext cx="78754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https://kr.mathworks.com/help/deeplearning/ug/train-a-variational-autoencoder-vae-to-generate-images.html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04E83E2-0D74-6DE5-1334-0F3545E36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24458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1412875"/>
            <a:ext cx="9217025" cy="174201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Dimensionally Reduction (</a:t>
            </a:r>
            <a:r>
              <a:rPr lang="ko-KR" altLang="en-US" sz="1600">
                <a:latin typeface="+mn-ea"/>
              </a:rPr>
              <a:t>차원 감소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PCA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(Principal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Component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Analysis,</a:t>
            </a:r>
            <a:r>
              <a:rPr lang="ko-KR" altLang="en-US" sz="1400">
                <a:latin typeface="+mn-ea"/>
              </a:rPr>
              <a:t> 주성분 분석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과 유사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PCA</a:t>
            </a:r>
            <a:r>
              <a:rPr lang="ko-KR" altLang="en-US" sz="1400">
                <a:latin typeface="+mn-ea"/>
              </a:rPr>
              <a:t>는 선형적으로 차원 감소</a:t>
            </a:r>
            <a:r>
              <a:rPr lang="en-US" altLang="ko-KR" sz="1400">
                <a:latin typeface="+mn-ea"/>
              </a:rPr>
              <a:t>.  AutoEncoder</a:t>
            </a:r>
            <a:r>
              <a:rPr lang="ko-KR" altLang="en-US" sz="1400">
                <a:latin typeface="+mn-ea"/>
              </a:rPr>
              <a:t>는 비선형적으로 차원 감소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Recommendation Engines (</a:t>
            </a:r>
            <a:r>
              <a:rPr lang="ko-KR" altLang="en-US" sz="1600">
                <a:latin typeface="+mn-ea"/>
              </a:rPr>
              <a:t>추천 엔진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Image Recognnition (</a:t>
            </a:r>
            <a:r>
              <a:rPr lang="ko-KR" altLang="en-US" sz="1600">
                <a:latin typeface="+mn-ea"/>
              </a:rPr>
              <a:t>이미지 인식</a:t>
            </a:r>
            <a:r>
              <a:rPr lang="en-US" altLang="ko-KR" sz="1600">
                <a:latin typeface="+mn-ea"/>
              </a:rPr>
              <a:t>)</a:t>
            </a: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80F979BD-3B18-1F6B-2DF0-C008F9EEA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35761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>
            <a:off x="1061918" y="5265104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341918" y="4365104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A</a:t>
            </a:r>
            <a:endParaRPr lang="ko-KR" altLang="en-US" sz="1600">
              <a:latin typeface="+mn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159176-C2E0-725A-265D-C62EEE88CC52}"/>
              </a:ext>
            </a:extLst>
          </p:cNvPr>
          <p:cNvSpPr/>
          <p:nvPr/>
        </p:nvSpPr>
        <p:spPr>
          <a:xfrm>
            <a:off x="1693403" y="4905104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377F211-4D55-AAA0-06E1-D561D24977FF}"/>
              </a:ext>
            </a:extLst>
          </p:cNvPr>
          <p:cNvCxnSpPr>
            <a:cxnSpLocks/>
            <a:stCxn id="25" idx="3"/>
            <a:endCxn id="40" idx="1"/>
          </p:cNvCxnSpPr>
          <p:nvPr/>
        </p:nvCxnSpPr>
        <p:spPr>
          <a:xfrm>
            <a:off x="3313403" y="5265104"/>
            <a:ext cx="5528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1426291"/>
            <a:ext cx="9217025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Style Transfer : </a:t>
            </a:r>
            <a:r>
              <a:rPr lang="ko-KR" altLang="en-US" sz="1600">
                <a:latin typeface="+mn-ea"/>
              </a:rPr>
              <a:t>학습한 스타일로 스타일 변환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인코더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로 압축한 것을 디코더 </a:t>
            </a:r>
            <a:r>
              <a:rPr lang="en-US" altLang="ko-KR" sz="1400">
                <a:latin typeface="+mn-ea"/>
              </a:rPr>
              <a:t>B</a:t>
            </a:r>
            <a:r>
              <a:rPr lang="ko-KR" altLang="en-US" sz="1400">
                <a:latin typeface="+mn-ea"/>
              </a:rPr>
              <a:t>로 복원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D2193D2-3BE7-B34B-BA70-669060789D53}"/>
              </a:ext>
            </a:extLst>
          </p:cNvPr>
          <p:cNvSpPr/>
          <p:nvPr/>
        </p:nvSpPr>
        <p:spPr>
          <a:xfrm>
            <a:off x="8841513" y="4365104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+mn-ea"/>
              </a:rPr>
              <a:t>B</a:t>
            </a:r>
            <a:endParaRPr lang="ko-KR" altLang="en-US" sz="1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BEC1C-31F8-D926-8524-35017E8C2B92}"/>
              </a:ext>
            </a:extLst>
          </p:cNvPr>
          <p:cNvSpPr txBox="1"/>
          <p:nvPr/>
        </p:nvSpPr>
        <p:spPr>
          <a:xfrm>
            <a:off x="1324138" y="5646590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Latent space representation</a:t>
            </a:r>
          </a:p>
          <a:p>
            <a:pPr algn="ctr"/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잠재 공간 표현</a:t>
            </a:r>
            <a:r>
              <a:rPr lang="en-US" altLang="ko-KR" sz="1000">
                <a:latin typeface="+mn-ea"/>
              </a:rPr>
              <a:t>)</a:t>
            </a:r>
            <a:endParaRPr lang="ko-KR" altLang="en-US" sz="100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7D93B8D-9E1C-22F7-F8E5-892F30804174}"/>
              </a:ext>
            </a:extLst>
          </p:cNvPr>
          <p:cNvSpPr/>
          <p:nvPr/>
        </p:nvSpPr>
        <p:spPr>
          <a:xfrm>
            <a:off x="3944888" y="2133056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+mn-ea"/>
              </a:rPr>
              <a:t>A</a:t>
            </a:r>
            <a:endParaRPr lang="ko-KR" altLang="en-US" sz="16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9FD7E9F-B6FE-DEDF-F95D-06BC5545B5A0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061918" y="3033056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31B0EBDB-FF5D-C7F6-5245-3B170ADFBDD4}"/>
              </a:ext>
            </a:extLst>
          </p:cNvPr>
          <p:cNvSpPr/>
          <p:nvPr/>
        </p:nvSpPr>
        <p:spPr>
          <a:xfrm>
            <a:off x="341918" y="2133056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A</a:t>
            </a:r>
            <a:endParaRPr lang="ko-KR" altLang="en-US" sz="160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768EA67-25B6-6F67-502F-47B02CA86378}"/>
              </a:ext>
            </a:extLst>
          </p:cNvPr>
          <p:cNvSpPr/>
          <p:nvPr/>
        </p:nvSpPr>
        <p:spPr>
          <a:xfrm>
            <a:off x="1693403" y="2673056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954E29E-45EA-CF53-E74D-92DDB3ED1AE7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3313403" y="3033056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62244E-8DB1-85ED-88C2-6825F7005233}"/>
              </a:ext>
            </a:extLst>
          </p:cNvPr>
          <p:cNvSpPr/>
          <p:nvPr/>
        </p:nvSpPr>
        <p:spPr>
          <a:xfrm>
            <a:off x="8841513" y="2133056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+mn-ea"/>
              </a:rPr>
              <a:t>B</a:t>
            </a:r>
            <a:endParaRPr lang="ko-KR" altLang="en-US" sz="16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83D2342-9551-1181-D9C3-62F1328540B5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5958543" y="3033056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F21625-39BC-540D-7117-121D6EB96BD5}"/>
              </a:ext>
            </a:extLst>
          </p:cNvPr>
          <p:cNvSpPr/>
          <p:nvPr/>
        </p:nvSpPr>
        <p:spPr>
          <a:xfrm>
            <a:off x="5238543" y="2133056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B</a:t>
            </a:r>
            <a:endParaRPr lang="ko-KR" altLang="en-US" sz="1600"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0B46E49-5C29-9218-837B-D5E768C9B1FF}"/>
              </a:ext>
            </a:extLst>
          </p:cNvPr>
          <p:cNvSpPr/>
          <p:nvPr/>
        </p:nvSpPr>
        <p:spPr>
          <a:xfrm>
            <a:off x="6590028" y="2673056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DAFD51F-64ED-57F6-D738-8C48A666AC86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>
            <a:off x="8210028" y="3033056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B0A0EC4-51A3-85DA-C8C3-8DA54BA9FB80}"/>
              </a:ext>
            </a:extLst>
          </p:cNvPr>
          <p:cNvSpPr txBox="1"/>
          <p:nvPr/>
        </p:nvSpPr>
        <p:spPr>
          <a:xfrm>
            <a:off x="1324138" y="3414542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Latent space representation</a:t>
            </a:r>
          </a:p>
          <a:p>
            <a:pPr algn="ctr"/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잠재 공간 표현</a:t>
            </a:r>
            <a:r>
              <a:rPr lang="en-US" altLang="ko-KR" sz="1000">
                <a:latin typeface="+mn-ea"/>
              </a:rPr>
              <a:t>)</a:t>
            </a:r>
            <a:endParaRPr lang="ko-KR" altLang="en-US" sz="1000">
              <a:latin typeface="+mn-ea"/>
            </a:endParaRPr>
          </a:p>
        </p:txBody>
      </p:sp>
      <p:sp>
        <p:nvSpPr>
          <p:cNvPr id="20" name="내용 개체 틀 4">
            <a:extLst>
              <a:ext uri="{FF2B5EF4-FFF2-40B4-BE49-F238E27FC236}">
                <a16:creationId xmlns:a16="http://schemas.microsoft.com/office/drawing/2014/main" id="{840E8768-3DC1-17AB-AA3F-BF50AF344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819416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B789DE-16F5-7AF6-C165-280E2BE138DB}"/>
              </a:ext>
            </a:extLst>
          </p:cNvPr>
          <p:cNvSpPr/>
          <p:nvPr/>
        </p:nvSpPr>
        <p:spPr>
          <a:xfrm>
            <a:off x="344488" y="1422709"/>
            <a:ext cx="1107801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rgbClr val="0070C0"/>
                </a:solidFill>
                <a:latin typeface="+mn-ea"/>
              </a:rPr>
              <a:t>Auto</a:t>
            </a:r>
          </a:p>
          <a:p>
            <a:pPr algn="ctr"/>
            <a:r>
              <a:rPr lang="en-US" altLang="ko-KR" b="1">
                <a:solidFill>
                  <a:srgbClr val="0070C0"/>
                </a:solidFill>
                <a:latin typeface="+mn-ea"/>
              </a:rPr>
              <a:t>Encoder</a:t>
            </a:r>
            <a:endParaRPr lang="ko-KR" altLang="en-US" b="1">
              <a:solidFill>
                <a:srgbClr val="0070C0"/>
              </a:solidFill>
              <a:latin typeface="+mn-ea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AA1C88C-3463-A966-CB97-37A1E980F940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1452289" y="2682709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extLst>
              <a:ext uri="{FF2B5EF4-FFF2-40B4-BE49-F238E27FC236}">
                <a16:creationId xmlns:a16="http://schemas.microsoft.com/office/drawing/2014/main" id="{48E3956D-35C9-06A0-F4B7-DA2BCD9F2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832" y="142777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21E5F42-259A-ED1F-37CE-B63483498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832" y="2736000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F09860-E31C-2071-08CF-9BBABF94E2E4}"/>
              </a:ext>
            </a:extLst>
          </p:cNvPr>
          <p:cNvSpPr txBox="1"/>
          <p:nvPr/>
        </p:nvSpPr>
        <p:spPr>
          <a:xfrm>
            <a:off x="2320240" y="2314985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050B5C-D5C4-8690-1749-B41491E89B24}"/>
              </a:ext>
            </a:extLst>
          </p:cNvPr>
          <p:cNvSpPr txBox="1"/>
          <p:nvPr/>
        </p:nvSpPr>
        <p:spPr>
          <a:xfrm>
            <a:off x="2320240" y="3609845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8433858-FEB4-ACB9-730B-F90E93865C05}"/>
              </a:ext>
            </a:extLst>
          </p:cNvPr>
          <p:cNvSpPr/>
          <p:nvPr/>
        </p:nvSpPr>
        <p:spPr>
          <a:xfrm>
            <a:off x="4215725" y="1421129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8C22C0-84A5-83B9-F1AE-E9FFBE093866}"/>
              </a:ext>
            </a:extLst>
          </p:cNvPr>
          <p:cNvSpPr txBox="1"/>
          <p:nvPr/>
        </p:nvSpPr>
        <p:spPr>
          <a:xfrm>
            <a:off x="4908753" y="2320031"/>
            <a:ext cx="2160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1932C8C-9418-D0D3-CDFB-5F8ACE5DA1F2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3437045" y="1871379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EB14EC1-4FE5-4DAA-9AE6-83D14FF5EAC6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 flipV="1">
            <a:off x="3437045" y="2681129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809223F-3A9D-37FA-0578-97BFEF8BB4C9}"/>
              </a:ext>
            </a:extLst>
          </p:cNvPr>
          <p:cNvSpPr txBox="1"/>
          <p:nvPr/>
        </p:nvSpPr>
        <p:spPr>
          <a:xfrm>
            <a:off x="353196" y="773413"/>
            <a:ext cx="921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AutoEncoder + GAN (Generative Adversarial Networks)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0" name="모서리가 둥근 직사각형 2">
            <a:extLst>
              <a:ext uri="{FF2B5EF4-FFF2-40B4-BE49-F238E27FC236}">
                <a16:creationId xmlns:a16="http://schemas.microsoft.com/office/drawing/2014/main" id="{77806EA0-D170-272A-A105-7DF010C5950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49C427-8F0A-3F81-78C8-79309563331D}"/>
              </a:ext>
            </a:extLst>
          </p:cNvPr>
          <p:cNvSpPr txBox="1"/>
          <p:nvPr/>
        </p:nvSpPr>
        <p:spPr>
          <a:xfrm>
            <a:off x="344106" y="4317726"/>
            <a:ext cx="2160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ppp</a:t>
            </a:r>
          </a:p>
        </p:txBody>
      </p:sp>
    </p:spTree>
    <p:extLst>
      <p:ext uri="{BB962C8B-B14F-4D97-AF65-F5344CB8AC3E}">
        <p14:creationId xmlns:p14="http://schemas.microsoft.com/office/powerpoint/2010/main" val="34445948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4D292714-C1F8-D0AC-AFAC-7B9816FD7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257" y="4959402"/>
            <a:ext cx="3810000" cy="95250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D30F59-19A3-7F83-88B6-2005BD451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213" y="1762894"/>
            <a:ext cx="2286000" cy="11620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08AB16-D01A-FD97-3D69-0D92527BB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434" y="3447282"/>
            <a:ext cx="3790950" cy="9715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F0D1E85-F15E-74C2-84FF-6EBF49FFA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213" y="4949877"/>
            <a:ext cx="3790950" cy="962025"/>
          </a:xfrm>
          <a:prstGeom prst="rect">
            <a:avLst/>
          </a:prstGeom>
        </p:spPr>
      </p:pic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ADAF6874-E403-1842-E8EE-03680CD133FA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5886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원본 이미지 </a:t>
            </a:r>
            <a:r>
              <a:rPr lang="en-US" altLang="ko-KR" sz="1600">
                <a:latin typeface="+mn-ea"/>
              </a:rPr>
              <a:t>(Pixel Space)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Pixel Space</a:t>
            </a:r>
            <a:r>
              <a:rPr lang="ko-KR" altLang="en-US" sz="1600">
                <a:latin typeface="+mn-ea"/>
              </a:rPr>
              <a:t>에서 이미지 보간 </a:t>
            </a:r>
            <a:r>
              <a:rPr lang="en-US" altLang="ko-KR" sz="1600">
                <a:latin typeface="+mn-ea"/>
              </a:rPr>
              <a:t>(Linearly interpolate)  </a:t>
            </a:r>
            <a:r>
              <a:rPr lang="en-US" altLang="ko-KR" sz="1600">
                <a:latin typeface="+mn-ea"/>
                <a:sym typeface="Wingdings" panose="05000000000000000000" pitchFamily="2" charset="2"/>
              </a:rPr>
              <a:t>  Fading overlay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Latent space representation</a:t>
            </a:r>
            <a:r>
              <a:rPr lang="ko-KR" altLang="en-US" sz="1600">
                <a:latin typeface="+mn-ea"/>
              </a:rPr>
              <a:t>에서 보간한 후 </a:t>
            </a:r>
            <a:r>
              <a:rPr lang="en-US" altLang="ko-KR" sz="1600">
                <a:latin typeface="+mn-ea"/>
              </a:rPr>
              <a:t>Decoder </a:t>
            </a:r>
            <a:r>
              <a:rPr lang="ko-KR" altLang="en-US" sz="1600">
                <a:latin typeface="+mn-ea"/>
              </a:rPr>
              <a:t>적용</a:t>
            </a:r>
            <a:endParaRPr lang="en-US" altLang="ko-KR" sz="1600">
              <a:latin typeface="+mn-ea"/>
            </a:endParaRPr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3D1E0C86-F614-61DE-04F9-85E6BF230645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CC0707C0-5A70-C30F-A6E7-9D0CDFB1F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789652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53196" y="773413"/>
            <a:ext cx="459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AutoEncoder </a:t>
            </a:r>
            <a:r>
              <a:rPr lang="ko-KR" altLang="en-US">
                <a:solidFill>
                  <a:srgbClr val="00B050"/>
                </a:solidFill>
                <a:latin typeface="+mn-ea"/>
              </a:rPr>
              <a:t>응용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016A75-ECCF-2B1C-5B44-D4C8145A8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81" y="1421584"/>
            <a:ext cx="4596519" cy="24562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32010F-F1CA-0ADD-0437-B5A1846FF592}"/>
              </a:ext>
            </a:extLst>
          </p:cNvPr>
          <p:cNvSpPr txBox="1"/>
          <p:nvPr/>
        </p:nvSpPr>
        <p:spPr>
          <a:xfrm>
            <a:off x="1464965" y="1419751"/>
            <a:ext cx="2376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Stacked AutoEncoder</a:t>
            </a:r>
            <a:endParaRPr lang="ko-KR" altLang="en-US" sz="100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F91D98-FB84-2EED-6EC9-C0B67CA08527}"/>
              </a:ext>
            </a:extLst>
          </p:cNvPr>
          <p:cNvSpPr txBox="1"/>
          <p:nvPr/>
        </p:nvSpPr>
        <p:spPr>
          <a:xfrm>
            <a:off x="6969125" y="1412776"/>
            <a:ext cx="2592388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인코더와 디코더간의 같은 계층이 서로 관련이 있다</a:t>
            </a:r>
            <a:r>
              <a:rPr lang="en-US" altLang="ko-KR" sz="1200">
                <a:latin typeface="+mn-ea"/>
              </a:rPr>
              <a:t>.</a:t>
            </a:r>
            <a:endParaRPr lang="ko-KR" altLang="en-US" sz="1200">
              <a:latin typeface="+mn-ea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744FBFE-40A8-37B1-2897-3407A1546E98}"/>
              </a:ext>
            </a:extLst>
          </p:cNvPr>
          <p:cNvCxnSpPr>
            <a:cxnSpLocks/>
          </p:cNvCxnSpPr>
          <p:nvPr/>
        </p:nvCxnSpPr>
        <p:spPr>
          <a:xfrm>
            <a:off x="1568624" y="1772816"/>
            <a:ext cx="2160240" cy="10162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EEB0575-B6CE-E954-8DFD-BB8DED6172A6}"/>
              </a:ext>
            </a:extLst>
          </p:cNvPr>
          <p:cNvCxnSpPr>
            <a:cxnSpLocks/>
          </p:cNvCxnSpPr>
          <p:nvPr/>
        </p:nvCxnSpPr>
        <p:spPr>
          <a:xfrm>
            <a:off x="2216696" y="1988840"/>
            <a:ext cx="918390" cy="16217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C1B5524-4669-4B80-0D76-466AFE85EEBE}"/>
              </a:ext>
            </a:extLst>
          </p:cNvPr>
          <p:cNvSpPr txBox="1"/>
          <p:nvPr/>
        </p:nvSpPr>
        <p:spPr>
          <a:xfrm>
            <a:off x="353196" y="3816854"/>
            <a:ext cx="4599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https://techblog-history-younghunjo1.tistory.com/130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6" name="육각형 25">
            <a:extLst>
              <a:ext uri="{FF2B5EF4-FFF2-40B4-BE49-F238E27FC236}">
                <a16:creationId xmlns:a16="http://schemas.microsoft.com/office/drawing/2014/main" id="{C1400DB1-72FB-85A6-F17D-F6B04B30EEC5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8" name="모서리가 둥근 직사각형 2">
            <a:extLst>
              <a:ext uri="{FF2B5EF4-FFF2-40B4-BE49-F238E27FC236}">
                <a16:creationId xmlns:a16="http://schemas.microsoft.com/office/drawing/2014/main" id="{3401C8D1-F734-7872-E61A-9775A61C302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6535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7" y="1412776"/>
                <a:ext cx="9217025" cy="11510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>
                    <a:latin typeface="+mn-ea"/>
                  </a:rPr>
                  <a:t>AutoEncoder</a:t>
                </a:r>
                <a:r>
                  <a:rPr lang="ko-KR" altLang="en-US" sz="1600">
                    <a:latin typeface="+mn-ea"/>
                  </a:rPr>
                  <a:t> 모델</a:t>
                </a:r>
                <a:endParaRPr lang="en-US" altLang="ko-KR" sz="1600"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sz="1400">
                    <a:latin typeface="+mn-ea"/>
                  </a:rPr>
                  <a:t> 		: </a:t>
                </a:r>
                <a:r>
                  <a:rPr lang="ko-KR" altLang="en-US" sz="1400">
                    <a:latin typeface="+mn-ea"/>
                  </a:rPr>
                  <a:t>평균</a:t>
                </a:r>
                <a:endParaRPr lang="en-US" altLang="ko-KR" sz="1400"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 sz="1400">
                    <a:latin typeface="+mn-ea"/>
                  </a:rPr>
                  <a:t>		: </a:t>
                </a:r>
                <a:r>
                  <a:rPr lang="ko-KR" altLang="en-US" sz="1400">
                    <a:latin typeface="+mn-ea"/>
                  </a:rPr>
                  <a:t>표준편차</a:t>
                </a:r>
                <a:endParaRPr lang="en-US" altLang="ko-KR" sz="14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7" y="1412776"/>
                <a:ext cx="9217025" cy="1151084"/>
              </a:xfrm>
              <a:prstGeom prst="rect">
                <a:avLst/>
              </a:prstGeom>
              <a:blipFill>
                <a:blip r:embed="rId3"/>
                <a:stretch>
                  <a:fillRect l="-265" t="-15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94902C3-2A80-FB98-80DB-DBB45A4E1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962" y="2817127"/>
            <a:ext cx="7404446" cy="349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E2E408-1FEE-75ED-9C4F-E39FAAA8AB0A}"/>
              </a:ext>
            </a:extLst>
          </p:cNvPr>
          <p:cNvSpPr txBox="1"/>
          <p:nvPr/>
        </p:nvSpPr>
        <p:spPr>
          <a:xfrm>
            <a:off x="416494" y="6334253"/>
            <a:ext cx="9145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https://velog.io/@jochedda/%EB%94%A5%EB%9F%AC%EB%8B%9D-Autoencoder-%EA%B0%9C%EB%85%90-%EB%B0%8F-%EC%A2%85%EB%A5%98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D9DA8-B366-4FAB-1586-1A9B8E516162}"/>
              </a:ext>
            </a:extLst>
          </p:cNvPr>
          <p:cNvSpPr txBox="1"/>
          <p:nvPr/>
        </p:nvSpPr>
        <p:spPr>
          <a:xfrm>
            <a:off x="2189724" y="2486875"/>
            <a:ext cx="55322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VAE (Variational AutoEncoder, </a:t>
            </a:r>
            <a:r>
              <a:rPr lang="ko-KR" altLang="en-US" sz="1400">
                <a:latin typeface="+mn-ea"/>
              </a:rPr>
              <a:t>변형 오토인코더</a:t>
            </a:r>
            <a:r>
              <a:rPr lang="en-US" altLang="ko-KR" sz="1400">
                <a:latin typeface="+mn-ea"/>
              </a:rPr>
              <a:t>)</a:t>
            </a:r>
          </a:p>
          <a:p>
            <a:pPr algn="ctr"/>
            <a:endParaRPr lang="en-US" altLang="ko-KR" sz="1400">
              <a:latin typeface="+mn-ea"/>
            </a:endParaRPr>
          </a:p>
          <a:p>
            <a:pPr algn="ctr"/>
            <a:r>
              <a:rPr lang="ko-KR" altLang="en-US" sz="1400">
                <a:solidFill>
                  <a:srgbClr val="0070C0"/>
                </a:solidFill>
                <a:latin typeface="+mn-ea"/>
              </a:rPr>
              <a:t>은닉층에 확률 분포를 적용</a:t>
            </a:r>
          </a:p>
        </p:txBody>
      </p:sp>
    </p:spTree>
    <p:extLst>
      <p:ext uri="{BB962C8B-B14F-4D97-AF65-F5344CB8AC3E}">
        <p14:creationId xmlns:p14="http://schemas.microsoft.com/office/powerpoint/2010/main" val="42521690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 </a:t>
            </a:r>
            <a:r>
              <a:rPr lang="ko-KR" altLang="en-US" sz="160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E220DCC5-7844-D103-6F01-2C99D0BCCBEC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이미지에서 노이즈 제거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이상 감지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정상 심전도 리듬으로 </a:t>
            </a:r>
            <a:r>
              <a:rPr lang="en-US" altLang="ko-KR" sz="1400">
                <a:latin typeface="+mn-ea"/>
              </a:rPr>
              <a:t>AutoEncoder </a:t>
            </a:r>
            <a:r>
              <a:rPr lang="ko-KR" altLang="en-US" sz="1400">
                <a:latin typeface="+mn-ea"/>
              </a:rPr>
              <a:t>훈련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심전리 리듬으로 </a:t>
            </a:r>
            <a:r>
              <a:rPr lang="en-US" altLang="ko-KR" sz="1400">
                <a:latin typeface="+mn-ea"/>
              </a:rPr>
              <a:t>AutoEncoder </a:t>
            </a:r>
            <a:r>
              <a:rPr lang="ko-KR" altLang="en-US" sz="1400">
                <a:latin typeface="+mn-ea"/>
              </a:rPr>
              <a:t>실행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비정상 리듬의 경우 재구성 오류가 클 것이다</a:t>
            </a:r>
            <a:r>
              <a:rPr lang="en-US" altLang="ko-KR" sz="1400">
                <a:latin typeface="+mn-ea"/>
              </a:rPr>
              <a:t>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이상 감지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7170" name="Picture 2" descr="이미지 노이즈 제거 결과">
            <a:extLst>
              <a:ext uri="{FF2B5EF4-FFF2-40B4-BE49-F238E27FC236}">
                <a16:creationId xmlns:a16="http://schemas.microsoft.com/office/drawing/2014/main" id="{0C9825DC-9DB9-FC0A-B577-B942260FC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1751330"/>
            <a:ext cx="7781503" cy="161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D4A25D-1596-18E0-EC0B-875ACBEE84AD}"/>
              </a:ext>
            </a:extLst>
          </p:cNvPr>
          <p:cNvSpPr txBox="1"/>
          <p:nvPr/>
        </p:nvSpPr>
        <p:spPr>
          <a:xfrm>
            <a:off x="700757" y="3372006"/>
            <a:ext cx="88607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https://www.tensorflow.org/tutorials/generative/autoencoder?hl=ko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7172" name="Picture 4" descr="png">
            <a:extLst>
              <a:ext uri="{FF2B5EF4-FFF2-40B4-BE49-F238E27FC236}">
                <a16:creationId xmlns:a16="http://schemas.microsoft.com/office/drawing/2014/main" id="{E7BE066C-D343-8CF8-6CD1-6C837972E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825" y="4800573"/>
            <a:ext cx="2109283" cy="167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png">
            <a:extLst>
              <a:ext uri="{FF2B5EF4-FFF2-40B4-BE49-F238E27FC236}">
                <a16:creationId xmlns:a16="http://schemas.microsoft.com/office/drawing/2014/main" id="{3553357A-64CE-4537-D22F-1C6B5E246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870641"/>
            <a:ext cx="2016126" cy="160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4BAACA-4136-FEB3-13AC-836BD19BDE35}"/>
              </a:ext>
            </a:extLst>
          </p:cNvPr>
          <p:cNvSpPr txBox="1"/>
          <p:nvPr/>
        </p:nvSpPr>
        <p:spPr>
          <a:xfrm>
            <a:off x="1555825" y="6424761"/>
            <a:ext cx="8005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https://www.tensorflow.org/tutorials/generative/autoencoder?hl=ko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165838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1768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Classfication and Localization</a:t>
            </a:r>
          </a:p>
          <a:p>
            <a:pPr lvl="1"/>
            <a:r>
              <a:rPr lang="en-US" altLang="ko-KR" sz="1400">
                <a:latin typeface="+mn-ea"/>
              </a:rPr>
              <a:t>1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Classfication</a:t>
            </a:r>
            <a:r>
              <a:rPr lang="ko-KR" altLang="en-US" sz="1400">
                <a:latin typeface="+mn-ea"/>
              </a:rPr>
              <a:t>을 학습 </a:t>
            </a:r>
            <a:r>
              <a:rPr lang="en-US" altLang="ko-KR" sz="1400">
                <a:latin typeface="+mn-ea"/>
              </a:rPr>
              <a:t>(1</a:t>
            </a:r>
            <a:r>
              <a:rPr lang="ko-KR" altLang="en-US" sz="1400">
                <a:latin typeface="+mn-ea"/>
              </a:rPr>
              <a:t>과 </a:t>
            </a:r>
            <a:r>
              <a:rPr lang="en-US" altLang="ko-KR" sz="1400">
                <a:latin typeface="+mn-ea"/>
              </a:rPr>
              <a:t>2)</a:t>
            </a:r>
          </a:p>
          <a:p>
            <a:pPr lvl="1"/>
            <a:r>
              <a:rPr lang="en-US" altLang="ko-KR" sz="1400">
                <a:latin typeface="+mn-ea"/>
              </a:rPr>
              <a:t>2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Regression Head</a:t>
            </a:r>
            <a:r>
              <a:rPr lang="ko-KR" altLang="en-US" sz="1400">
                <a:latin typeface="+mn-ea"/>
              </a:rPr>
              <a:t>를 학습 </a:t>
            </a:r>
            <a:r>
              <a:rPr lang="en-US" altLang="ko-KR" sz="1400">
                <a:latin typeface="+mn-ea"/>
              </a:rPr>
              <a:t>(3)</a:t>
            </a:r>
          </a:p>
          <a:p>
            <a:pPr lvl="1"/>
            <a:r>
              <a:rPr lang="en-US" altLang="ko-KR" sz="1400">
                <a:latin typeface="+mn-ea"/>
              </a:rPr>
              <a:t>3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</a:t>
            </a:r>
            <a:r>
              <a:rPr lang="ko-KR" altLang="en-US" sz="1400">
                <a:latin typeface="+mn-ea"/>
              </a:rPr>
              <a:t>사용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번의 끝이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Feature map</a:t>
            </a:r>
            <a:r>
              <a:rPr lang="ko-KR" altLang="en-US" sz="1200">
                <a:latin typeface="+mn-ea"/>
              </a:rPr>
              <a:t>인 경우</a:t>
            </a:r>
            <a:r>
              <a:rPr lang="en-US" altLang="ko-KR" sz="1200">
                <a:latin typeface="+mn-ea"/>
              </a:rPr>
              <a:t>	: Overfeat, VGG</a:t>
            </a:r>
          </a:p>
          <a:p>
            <a:pPr lvl="1"/>
            <a:r>
              <a:rPr lang="en-US" altLang="ko-KR" sz="1200">
                <a:latin typeface="+mn-ea"/>
              </a:rPr>
              <a:t>Dense</a:t>
            </a:r>
            <a:r>
              <a:rPr lang="ko-KR" altLang="en-US" sz="1200">
                <a:latin typeface="+mn-ea"/>
              </a:rPr>
              <a:t>인 경우</a:t>
            </a:r>
            <a:r>
              <a:rPr lang="en-US" altLang="ko-KR" sz="1200">
                <a:latin typeface="+mn-ea"/>
              </a:rPr>
              <a:t>		: DeepPose, R-CNN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분류와 지역화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87944AB-FD55-6907-65B2-6B27B59D9F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" t="23781" r="29647" b="13771"/>
          <a:stretch/>
        </p:blipFill>
        <p:spPr bwMode="auto">
          <a:xfrm>
            <a:off x="776536" y="1675188"/>
            <a:ext cx="6840661" cy="347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9A847BD-F7BD-C169-0311-007E84837FFB}"/>
              </a:ext>
            </a:extLst>
          </p:cNvPr>
          <p:cNvSpPr/>
          <p:nvPr/>
        </p:nvSpPr>
        <p:spPr>
          <a:xfrm>
            <a:off x="2576736" y="2611292"/>
            <a:ext cx="2592288" cy="2520280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6D2C86-F0B4-F1D1-2066-576A1C22C2BF}"/>
              </a:ext>
            </a:extLst>
          </p:cNvPr>
          <p:cNvSpPr/>
          <p:nvPr/>
        </p:nvSpPr>
        <p:spPr>
          <a:xfrm>
            <a:off x="5457056" y="1531172"/>
            <a:ext cx="2232248" cy="1761572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0EE9D8-B1B0-6FA7-77B0-3484E88C82A8}"/>
              </a:ext>
            </a:extLst>
          </p:cNvPr>
          <p:cNvSpPr/>
          <p:nvPr/>
        </p:nvSpPr>
        <p:spPr>
          <a:xfrm>
            <a:off x="5457056" y="3436760"/>
            <a:ext cx="2232248" cy="1761572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팔각형 7">
            <a:extLst>
              <a:ext uri="{FF2B5EF4-FFF2-40B4-BE49-F238E27FC236}">
                <a16:creationId xmlns:a16="http://schemas.microsoft.com/office/drawing/2014/main" id="{73ECD060-B671-A79D-883D-3BD2598F9B07}"/>
              </a:ext>
            </a:extLst>
          </p:cNvPr>
          <p:cNvSpPr>
            <a:spLocks noChangeAspect="1"/>
          </p:cNvSpPr>
          <p:nvPr/>
        </p:nvSpPr>
        <p:spPr>
          <a:xfrm>
            <a:off x="2576776" y="2361888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9" name="팔각형 8">
            <a:extLst>
              <a:ext uri="{FF2B5EF4-FFF2-40B4-BE49-F238E27FC236}">
                <a16:creationId xmlns:a16="http://schemas.microsoft.com/office/drawing/2014/main" id="{0B74A927-2B34-DC0D-C591-1667BE9A14C3}"/>
              </a:ext>
            </a:extLst>
          </p:cNvPr>
          <p:cNvSpPr>
            <a:spLocks noChangeAspect="1"/>
          </p:cNvSpPr>
          <p:nvPr/>
        </p:nvSpPr>
        <p:spPr>
          <a:xfrm>
            <a:off x="5457056" y="1268760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0" name="팔각형 9">
            <a:extLst>
              <a:ext uri="{FF2B5EF4-FFF2-40B4-BE49-F238E27FC236}">
                <a16:creationId xmlns:a16="http://schemas.microsoft.com/office/drawing/2014/main" id="{6E40587E-8360-AF7A-ECBA-BF1F5DE39B25}"/>
              </a:ext>
            </a:extLst>
          </p:cNvPr>
          <p:cNvSpPr>
            <a:spLocks noChangeAspect="1"/>
          </p:cNvSpPr>
          <p:nvPr/>
        </p:nvSpPr>
        <p:spPr>
          <a:xfrm>
            <a:off x="5457056" y="3328226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A43894-A220-F751-98D0-2670D27C8E2A}"/>
              </a:ext>
            </a:extLst>
          </p:cNvPr>
          <p:cNvSpPr txBox="1"/>
          <p:nvPr/>
        </p:nvSpPr>
        <p:spPr>
          <a:xfrm>
            <a:off x="837084" y="5126493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50C172-958E-354F-06FB-EBA4F544D3D7}"/>
              </a:ext>
            </a:extLst>
          </p:cNvPr>
          <p:cNvSpPr txBox="1"/>
          <p:nvPr/>
        </p:nvSpPr>
        <p:spPr>
          <a:xfrm>
            <a:off x="7706110" y="4005064"/>
            <a:ext cx="1512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Regression Head</a:t>
            </a:r>
          </a:p>
          <a:p>
            <a:endParaRPr lang="en-US" altLang="ko-KR" sz="1000">
              <a:latin typeface="+mn-ea"/>
            </a:endParaRPr>
          </a:p>
          <a:p>
            <a:r>
              <a:rPr lang="en-US" altLang="ko-KR" sz="1000">
                <a:latin typeface="+mn-ea"/>
              </a:rPr>
              <a:t>n * (x, y, width, height)</a:t>
            </a:r>
          </a:p>
          <a:p>
            <a:r>
              <a:rPr lang="en-US" altLang="ko-KR" sz="1000">
                <a:latin typeface="+mn-ea"/>
              </a:rPr>
              <a:t>    n = 1, 2, 3, …</a:t>
            </a:r>
            <a:endParaRPr lang="ko-KR" altLang="en-US" sz="100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0899A4-D353-6921-47E0-B603CBA43CD5}"/>
              </a:ext>
            </a:extLst>
          </p:cNvPr>
          <p:cNvSpPr txBox="1"/>
          <p:nvPr/>
        </p:nvSpPr>
        <p:spPr>
          <a:xfrm>
            <a:off x="7689303" y="2252978"/>
            <a:ext cx="1512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Classfication Head</a:t>
            </a:r>
            <a:endParaRPr lang="ko-KR" altLang="en-US" sz="1000">
              <a:latin typeface="+mn-ea"/>
            </a:endParaRPr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4C7B6874-28FE-7160-BEF1-3D4FD301AB71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793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2E4AA-E957-ED99-71CE-DB81CC2255D2}"/>
              </a:ext>
            </a:extLst>
          </p:cNvPr>
          <p:cNvSpPr/>
          <p:nvPr/>
        </p:nvSpPr>
        <p:spPr>
          <a:xfrm>
            <a:off x="2360712" y="1412875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8BD963-7D3A-EE71-879C-1036C6A59F41}"/>
              </a:ext>
            </a:extLst>
          </p:cNvPr>
          <p:cNvSpPr/>
          <p:nvPr/>
        </p:nvSpPr>
        <p:spPr>
          <a:xfrm>
            <a:off x="5889224" y="1412875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3BFB9-67A8-075A-3A51-18A81F715267}"/>
              </a:ext>
            </a:extLst>
          </p:cNvPr>
          <p:cNvSpPr/>
          <p:nvPr/>
        </p:nvSpPr>
        <p:spPr>
          <a:xfrm>
            <a:off x="4124968" y="1412875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375D9E-02E5-01FB-BAA7-D9063A313C39}"/>
              </a:ext>
            </a:extLst>
          </p:cNvPr>
          <p:cNvCxnSpPr/>
          <p:nvPr/>
        </p:nvCxnSpPr>
        <p:spPr>
          <a:xfrm>
            <a:off x="351284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A54FDC1-FA16-5BA5-208E-5F4C6CA47595}"/>
              </a:ext>
            </a:extLst>
          </p:cNvPr>
          <p:cNvCxnSpPr/>
          <p:nvPr/>
        </p:nvCxnSpPr>
        <p:spPr>
          <a:xfrm>
            <a:off x="351284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25F9F25-FCCD-1507-ED26-7CD70C09993F}"/>
              </a:ext>
            </a:extLst>
          </p:cNvPr>
          <p:cNvCxnSpPr/>
          <p:nvPr/>
        </p:nvCxnSpPr>
        <p:spPr>
          <a:xfrm>
            <a:off x="529697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C784B3-1F85-F715-815B-EDBCE71DA04B}"/>
              </a:ext>
            </a:extLst>
          </p:cNvPr>
          <p:cNvCxnSpPr/>
          <p:nvPr/>
        </p:nvCxnSpPr>
        <p:spPr>
          <a:xfrm>
            <a:off x="529697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BE6BCB-E069-42D6-65C2-5C16E5850121}"/>
              </a:ext>
            </a:extLst>
          </p:cNvPr>
          <p:cNvSpPr txBox="1"/>
          <p:nvPr/>
        </p:nvSpPr>
        <p:spPr>
          <a:xfrm>
            <a:off x="2360712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A04CD4-CC9F-43F6-087C-9E59C01E31AF}"/>
              </a:ext>
            </a:extLst>
          </p:cNvPr>
          <p:cNvSpPr txBox="1"/>
          <p:nvPr/>
        </p:nvSpPr>
        <p:spPr>
          <a:xfrm>
            <a:off x="4124968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09B5D9-34F1-6AD1-29EF-BC101367612D}"/>
              </a:ext>
            </a:extLst>
          </p:cNvPr>
          <p:cNvSpPr/>
          <p:nvPr/>
        </p:nvSpPr>
        <p:spPr>
          <a:xfrm>
            <a:off x="2360712" y="5337650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89B238A-6197-30DF-74B4-52F1216D3A55}"/>
              </a:ext>
            </a:extLst>
          </p:cNvPr>
          <p:cNvSpPr/>
          <p:nvPr/>
        </p:nvSpPr>
        <p:spPr>
          <a:xfrm>
            <a:off x="5889224" y="5337650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2133BC5-7231-72DB-7F2A-FC81FD9B5B30}"/>
              </a:ext>
            </a:extLst>
          </p:cNvPr>
          <p:cNvSpPr/>
          <p:nvPr/>
        </p:nvSpPr>
        <p:spPr>
          <a:xfrm>
            <a:off x="4124968" y="5337650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321328-2934-CC62-2402-DB8FE55D3F01}"/>
              </a:ext>
            </a:extLst>
          </p:cNvPr>
          <p:cNvCxnSpPr/>
          <p:nvPr/>
        </p:nvCxnSpPr>
        <p:spPr>
          <a:xfrm>
            <a:off x="351284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9FF7294-B453-0255-7A0E-C3C7047AA7D3}"/>
              </a:ext>
            </a:extLst>
          </p:cNvPr>
          <p:cNvCxnSpPr/>
          <p:nvPr/>
        </p:nvCxnSpPr>
        <p:spPr>
          <a:xfrm>
            <a:off x="351284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A36D20F-850B-BF1D-B6D8-1ECD8F885639}"/>
              </a:ext>
            </a:extLst>
          </p:cNvPr>
          <p:cNvCxnSpPr/>
          <p:nvPr/>
        </p:nvCxnSpPr>
        <p:spPr>
          <a:xfrm>
            <a:off x="529697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28117BE-1453-422B-A23F-E62863DDC3C7}"/>
              </a:ext>
            </a:extLst>
          </p:cNvPr>
          <p:cNvCxnSpPr/>
          <p:nvPr/>
        </p:nvCxnSpPr>
        <p:spPr>
          <a:xfrm>
            <a:off x="529697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144F373-C9FF-C19B-F06B-D009D6240718}"/>
              </a:ext>
            </a:extLst>
          </p:cNvPr>
          <p:cNvSpPr txBox="1"/>
          <p:nvPr/>
        </p:nvSpPr>
        <p:spPr>
          <a:xfrm>
            <a:off x="2360712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E9C9E25-6621-3EB5-E38D-B89C664AE642}"/>
              </a:ext>
            </a:extLst>
          </p:cNvPr>
          <p:cNvSpPr txBox="1"/>
          <p:nvPr/>
        </p:nvSpPr>
        <p:spPr>
          <a:xfrm>
            <a:off x="5889224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1CDF96-B518-60A6-B16F-37E7BDC3778B}"/>
              </a:ext>
            </a:extLst>
          </p:cNvPr>
          <p:cNvSpPr txBox="1"/>
          <p:nvPr/>
        </p:nvSpPr>
        <p:spPr>
          <a:xfrm>
            <a:off x="4124968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13738FF-0488-A44B-E095-CBFAFE78B897}"/>
              </a:ext>
            </a:extLst>
          </p:cNvPr>
          <p:cNvSpPr/>
          <p:nvPr/>
        </p:nvSpPr>
        <p:spPr>
          <a:xfrm>
            <a:off x="2360712" y="3375263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B75FADF-7590-D104-9FFD-FEC91F59C2A8}"/>
              </a:ext>
            </a:extLst>
          </p:cNvPr>
          <p:cNvSpPr/>
          <p:nvPr/>
        </p:nvSpPr>
        <p:spPr>
          <a:xfrm>
            <a:off x="5889224" y="3375263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E64D32C-66AB-FD12-14A6-EDEC9E12AF7D}"/>
              </a:ext>
            </a:extLst>
          </p:cNvPr>
          <p:cNvSpPr/>
          <p:nvPr/>
        </p:nvSpPr>
        <p:spPr>
          <a:xfrm>
            <a:off x="4124968" y="3375263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ABDD92-A30A-DE7C-ABBE-D8F79820F350}"/>
              </a:ext>
            </a:extLst>
          </p:cNvPr>
          <p:cNvCxnSpPr/>
          <p:nvPr/>
        </p:nvCxnSpPr>
        <p:spPr>
          <a:xfrm>
            <a:off x="351284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47561A3-AC76-AA10-A94F-82BE3DE09428}"/>
              </a:ext>
            </a:extLst>
          </p:cNvPr>
          <p:cNvCxnSpPr/>
          <p:nvPr/>
        </p:nvCxnSpPr>
        <p:spPr>
          <a:xfrm>
            <a:off x="351284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20A1AA4-A1C0-8741-B9AA-50396A13A807}"/>
              </a:ext>
            </a:extLst>
          </p:cNvPr>
          <p:cNvCxnSpPr/>
          <p:nvPr/>
        </p:nvCxnSpPr>
        <p:spPr>
          <a:xfrm>
            <a:off x="529697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0D650E6B-BE7F-526B-E54F-8B027158644D}"/>
              </a:ext>
            </a:extLst>
          </p:cNvPr>
          <p:cNvCxnSpPr/>
          <p:nvPr/>
        </p:nvCxnSpPr>
        <p:spPr>
          <a:xfrm>
            <a:off x="529697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A648C3E-30E1-6A22-6217-A72FE6F69D64}"/>
              </a:ext>
            </a:extLst>
          </p:cNvPr>
          <p:cNvSpPr txBox="1"/>
          <p:nvPr/>
        </p:nvSpPr>
        <p:spPr>
          <a:xfrm>
            <a:off x="2360712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4ADA44-A622-7CC8-13E3-C131D04D2124}"/>
              </a:ext>
            </a:extLst>
          </p:cNvPr>
          <p:cNvSpPr txBox="1"/>
          <p:nvPr/>
        </p:nvSpPr>
        <p:spPr>
          <a:xfrm>
            <a:off x="5889224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C107889-37B4-8303-92E4-6FA1A3193CDF}"/>
              </a:ext>
            </a:extLst>
          </p:cNvPr>
          <p:cNvSpPr txBox="1"/>
          <p:nvPr/>
        </p:nvSpPr>
        <p:spPr>
          <a:xfrm>
            <a:off x="4124968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AB669A72-1F98-2582-0391-1FDF7327140C}"/>
              </a:ext>
            </a:extLst>
          </p:cNvPr>
          <p:cNvCxnSpPr>
            <a:cxnSpLocks/>
            <a:stCxn id="77" idx="2"/>
            <a:endCxn id="68" idx="1"/>
          </p:cNvCxnSpPr>
          <p:nvPr/>
        </p:nvCxnSpPr>
        <p:spPr>
          <a:xfrm rot="5400000">
            <a:off x="4610903" y="4149328"/>
            <a:ext cx="1332387" cy="2304256"/>
          </a:xfrm>
          <a:prstGeom prst="bentConnector4">
            <a:avLst>
              <a:gd name="adj1" fmla="val 26358"/>
              <a:gd name="adj2" fmla="val 109921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1FB5D8E7-F3FA-79E0-F6F6-B095914228E6}"/>
              </a:ext>
            </a:extLst>
          </p:cNvPr>
          <p:cNvCxnSpPr>
            <a:cxnSpLocks/>
            <a:stCxn id="7" idx="2"/>
            <a:endCxn id="78" idx="1"/>
          </p:cNvCxnSpPr>
          <p:nvPr/>
        </p:nvCxnSpPr>
        <p:spPr>
          <a:xfrm rot="5400000">
            <a:off x="4610902" y="2186941"/>
            <a:ext cx="1332388" cy="2304256"/>
          </a:xfrm>
          <a:prstGeom prst="bentConnector4">
            <a:avLst>
              <a:gd name="adj1" fmla="val 26358"/>
              <a:gd name="adj2" fmla="val 109921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A21A3067-ADF6-5BDF-2FDD-2262B3A29287}"/>
              </a:ext>
            </a:extLst>
          </p:cNvPr>
          <p:cNvSpPr txBox="1"/>
          <p:nvPr/>
        </p:nvSpPr>
        <p:spPr>
          <a:xfrm>
            <a:off x="4124968" y="1954850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SimpleRNN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05A8088-69BA-BE96-B682-ED3355A3E99C}"/>
              </a:ext>
            </a:extLst>
          </p:cNvPr>
          <p:cNvSpPr txBox="1"/>
          <p:nvPr/>
        </p:nvSpPr>
        <p:spPr>
          <a:xfrm>
            <a:off x="4124968" y="3938315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SimpleRNN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CB5A3BC-74E0-61E6-D83E-7C1A55AC4B52}"/>
              </a:ext>
            </a:extLst>
          </p:cNvPr>
          <p:cNvSpPr txBox="1"/>
          <p:nvPr/>
        </p:nvSpPr>
        <p:spPr>
          <a:xfrm>
            <a:off x="4124968" y="5869134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SimpleRNN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25" name="내용 개체 틀 4">
            <a:extLst>
              <a:ext uri="{FF2B5EF4-FFF2-40B4-BE49-F238E27FC236}">
                <a16:creationId xmlns:a16="http://schemas.microsoft.com/office/drawing/2014/main" id="{7BD47187-F2E2-5B93-6B9F-3F546E27D86C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42657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RNN</a:t>
            </a:r>
          </a:p>
          <a:p>
            <a:pPr marL="357188" indent="-182563"/>
            <a:r>
              <a:rPr lang="en-US" altLang="ko-KR" sz="1200">
                <a:latin typeface="+mn-ea"/>
              </a:rPr>
              <a:t>Recurrent Neural Network</a:t>
            </a:r>
          </a:p>
          <a:p>
            <a:pPr marL="357188" indent="-182563"/>
            <a:r>
              <a:rPr lang="ko-KR" altLang="en-US" sz="1200">
                <a:latin typeface="+mn-ea"/>
              </a:rPr>
              <a:t>순환 신경망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SimpleRNN</a:t>
            </a:r>
          </a:p>
          <a:p>
            <a:pPr marL="357188" indent="-182563"/>
            <a:r>
              <a:rPr lang="en-US" altLang="ko-KR" sz="1200">
                <a:latin typeface="+mn-ea"/>
              </a:rPr>
              <a:t>Output</a:t>
            </a:r>
            <a:r>
              <a:rPr lang="ko-KR" altLang="en-US" sz="1200">
                <a:latin typeface="+mn-ea"/>
              </a:rPr>
              <a:t>을 다음 처리에 반영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LSTM</a:t>
            </a:r>
          </a:p>
          <a:p>
            <a:pPr marL="357188" indent="-182563"/>
            <a:r>
              <a:rPr lang="en-US" altLang="ko-KR" sz="1200">
                <a:latin typeface="+mn-ea"/>
              </a:rPr>
              <a:t>Long Short-Term Memory</a:t>
            </a:r>
          </a:p>
          <a:p>
            <a:pPr marL="357188" indent="-182563"/>
            <a:r>
              <a:rPr lang="en-US" altLang="ko-KR" sz="1200">
                <a:latin typeface="+mn-ea"/>
              </a:rPr>
              <a:t>Cell State</a:t>
            </a:r>
            <a:r>
              <a:rPr lang="ko-KR" altLang="en-US" sz="1200">
                <a:latin typeface="+mn-ea"/>
              </a:rPr>
              <a:t>를 별도로 관리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GRU</a:t>
            </a:r>
          </a:p>
          <a:p>
            <a:pPr marL="357188" indent="-182563"/>
            <a:r>
              <a:rPr lang="en-US" altLang="ko-KR" sz="1200">
                <a:latin typeface="+mn-ea"/>
              </a:rPr>
              <a:t>Gated Recurrent Unit</a:t>
            </a:r>
          </a:p>
          <a:p>
            <a:pPr marL="357188" indent="-182563"/>
            <a:r>
              <a:rPr lang="ko-KR" altLang="en-US" sz="1200">
                <a:latin typeface="+mn-ea"/>
              </a:rPr>
              <a:t>복잡한 </a:t>
            </a:r>
            <a:r>
              <a:rPr lang="en-US" altLang="ko-KR" sz="1200">
                <a:latin typeface="+mn-ea"/>
              </a:rPr>
              <a:t>LSTM</a:t>
            </a:r>
            <a:r>
              <a:rPr lang="ko-KR" altLang="en-US" sz="1200">
                <a:latin typeface="+mn-ea"/>
              </a:rPr>
              <a:t>을 단순화함</a:t>
            </a:r>
          </a:p>
          <a:p>
            <a:pPr marL="357188" indent="-182563"/>
            <a:r>
              <a:rPr lang="ko-KR" altLang="en-US" sz="1200">
                <a:latin typeface="+mn-ea"/>
              </a:rPr>
              <a:t>성능은 </a:t>
            </a:r>
            <a:r>
              <a:rPr lang="en-US" altLang="ko-KR" sz="1200">
                <a:latin typeface="+mn-ea"/>
              </a:rPr>
              <a:t>LSTM</a:t>
            </a:r>
            <a:r>
              <a:rPr lang="ko-KR" altLang="en-US" sz="1200">
                <a:latin typeface="+mn-ea"/>
              </a:rPr>
              <a:t>과 유사함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Bidirectional</a:t>
            </a:r>
          </a:p>
          <a:p>
            <a:pPr marL="357188" indent="-182563"/>
            <a:r>
              <a:rPr lang="ko-KR" altLang="en-US" sz="1200">
                <a:latin typeface="+mn-ea"/>
              </a:rPr>
              <a:t>양방향 </a:t>
            </a:r>
            <a:r>
              <a:rPr lang="en-US" altLang="ko-KR" sz="1200">
                <a:latin typeface="+mn-ea"/>
              </a:rPr>
              <a:t>RNN</a:t>
            </a:r>
          </a:p>
          <a:p>
            <a:pPr marL="182563" indent="-182563"/>
            <a:endParaRPr lang="en-US" altLang="ko-KR" sz="12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FE929569-4F55-0ABE-BA1F-CBF54D2D82B4}"/>
              </a:ext>
            </a:extLst>
          </p:cNvPr>
          <p:cNvSpPr txBox="1">
            <a:spLocks/>
          </p:cNvSpPr>
          <p:nvPr/>
        </p:nvSpPr>
        <p:spPr>
          <a:xfrm>
            <a:off x="344488" y="3427295"/>
            <a:ext cx="1924222" cy="182819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소설은 대표적 산문 문학으로서 근대 이후 많이 사랑받고 있는 문학의 장르이다</a:t>
            </a:r>
            <a:r>
              <a:rPr lang="en-US" altLang="ko-KR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marL="0" indent="0">
              <a:buNone/>
            </a:pPr>
            <a:endParaRPr lang="en-US" altLang="ko-KR" sz="1200">
              <a:solidFill>
                <a:srgbClr val="373A3C"/>
              </a:solidFill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ko-KR" altLang="en-US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그 종류만 해도 무척 다양하며</a:t>
            </a:r>
            <a:r>
              <a:rPr lang="en-US" altLang="ko-KR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그 만큼 읽고 즐기는 사람들의 계층도 매우 다양하다</a:t>
            </a:r>
            <a:r>
              <a:rPr lang="en-US" altLang="ko-KR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endParaRPr lang="en-US" altLang="ko-KR" sz="12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E4FDD4-E4F0-0ABB-D58B-22363AA5C67E}"/>
              </a:ext>
            </a:extLst>
          </p:cNvPr>
          <p:cNvSpPr txBox="1"/>
          <p:nvPr/>
        </p:nvSpPr>
        <p:spPr>
          <a:xfrm>
            <a:off x="2360712" y="196226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소설은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189F9E-1C51-FF67-6D8C-A3107EB6BC47}"/>
              </a:ext>
            </a:extLst>
          </p:cNvPr>
          <p:cNvSpPr txBox="1"/>
          <p:nvPr/>
        </p:nvSpPr>
        <p:spPr>
          <a:xfrm>
            <a:off x="2360712" y="386120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대표적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A8F58D-5244-EFA6-7D0C-87B0F2AD11B0}"/>
              </a:ext>
            </a:extLst>
          </p:cNvPr>
          <p:cNvSpPr txBox="1"/>
          <p:nvPr/>
        </p:nvSpPr>
        <p:spPr>
          <a:xfrm>
            <a:off x="2360712" y="5954796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산문</a:t>
            </a:r>
          </a:p>
        </p:txBody>
      </p:sp>
    </p:spTree>
    <p:extLst>
      <p:ext uri="{BB962C8B-B14F-4D97-AF65-F5344CB8AC3E}">
        <p14:creationId xmlns:p14="http://schemas.microsoft.com/office/powerpoint/2010/main" val="13670396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8897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Dense  &lt;  Conv, Pooling</a:t>
            </a: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Model</a:t>
            </a:r>
          </a:p>
          <a:p>
            <a:pPr lvl="1"/>
            <a:r>
              <a:rPr lang="en-US" altLang="ko-KR" sz="1400">
                <a:latin typeface="+mn-ea"/>
              </a:rPr>
              <a:t>Classfication (</a:t>
            </a:r>
            <a:r>
              <a:rPr lang="ko-KR" altLang="en-US" sz="1400">
                <a:latin typeface="+mn-ea"/>
              </a:rPr>
              <a:t>분류</a:t>
            </a:r>
            <a:r>
              <a:rPr lang="en-US" altLang="ko-KR" sz="1400">
                <a:latin typeface="+mn-ea"/>
              </a:rPr>
              <a:t>)		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분류기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Regression (</a:t>
            </a:r>
            <a:r>
              <a:rPr lang="ko-KR" altLang="en-US" sz="1400">
                <a:latin typeface="+mn-ea"/>
              </a:rPr>
              <a:t>회기</a:t>
            </a:r>
            <a:r>
              <a:rPr lang="en-US" altLang="ko-KR" sz="1400">
                <a:latin typeface="+mn-ea"/>
              </a:rPr>
              <a:t>)			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Localization v1</a:t>
            </a:r>
          </a:p>
          <a:p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07995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6994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1</a:t>
            </a:r>
            <a:r>
              <a:rPr lang="ko-KR" altLang="en-US" sz="1600">
                <a:latin typeface="+mn-ea"/>
              </a:rPr>
              <a:t>차 응용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Generative AI			: </a:t>
            </a:r>
            <a:r>
              <a:rPr lang="ko-KR" altLang="en-US" sz="1400">
                <a:latin typeface="+mn-ea"/>
              </a:rPr>
              <a:t>생성기 </a:t>
            </a:r>
            <a:r>
              <a:rPr lang="en-US" altLang="ko-KR" sz="1400">
                <a:latin typeface="+mn-ea"/>
              </a:rPr>
              <a:t>v1</a:t>
            </a:r>
          </a:p>
          <a:p>
            <a:pPr lvl="1"/>
            <a:r>
              <a:rPr lang="en-US" altLang="ko-KR" sz="1400">
                <a:latin typeface="+mn-ea"/>
              </a:rPr>
              <a:t>GAN (Generative Adversarial Networks)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생성기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v2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판별기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AutoEncoder (Encoder &gt; Decoder)	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디코더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Regression</a:t>
            </a:r>
          </a:p>
          <a:p>
            <a:pPr lvl="2"/>
            <a:r>
              <a:rPr lang="en-US" altLang="ko-KR" sz="1400">
                <a:latin typeface="+mn-ea"/>
              </a:rPr>
              <a:t>Localization 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</a:t>
            </a:r>
            <a:r>
              <a:rPr lang="en-US" altLang="ko-KR" sz="1400">
                <a:latin typeface="+mn-ea"/>
              </a:rPr>
              <a:t> n * (x, y, width, height)</a:t>
            </a: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solidFill>
                  <a:srgbClr val="0070C0"/>
                </a:solidFill>
                <a:latin typeface="+mn-ea"/>
              </a:rPr>
              <a:t>Human Pose Estimation (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자세 추정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)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6B7C732-EA66-68DC-4A97-A9CC7C9B2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035" y="4794557"/>
            <a:ext cx="2946726" cy="146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22783BC-2FA9-4841-F2A6-62587CDBA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11308" r="8889" b="16346"/>
          <a:stretch/>
        </p:blipFill>
        <p:spPr bwMode="auto">
          <a:xfrm>
            <a:off x="1514033" y="3058167"/>
            <a:ext cx="2142823" cy="146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EC23E1-CEEB-DAF6-7A03-4BB5D24C3AD8}"/>
              </a:ext>
            </a:extLst>
          </p:cNvPr>
          <p:cNvSpPr txBox="1"/>
          <p:nvPr/>
        </p:nvSpPr>
        <p:spPr>
          <a:xfrm>
            <a:off x="3612012" y="3562403"/>
            <a:ext cx="228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https://medium.com/ml-research-lab/what-is-object-detection-51f9d872ece7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739826-10BD-DAC7-1031-CD3F9551F812}"/>
              </a:ext>
            </a:extLst>
          </p:cNvPr>
          <p:cNvSpPr txBox="1"/>
          <p:nvPr/>
        </p:nvSpPr>
        <p:spPr>
          <a:xfrm>
            <a:off x="1424608" y="6220816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https://kemtai.com/blog/the-complete-guide-to-human-pose-estimation/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2290" name="Picture 2" descr="포즈 추정을 보여주는 애니메이션">
            <a:extLst>
              <a:ext uri="{FF2B5EF4-FFF2-40B4-BE49-F238E27FC236}">
                <a16:creationId xmlns:a16="http://schemas.microsoft.com/office/drawing/2014/main" id="{2D7249D4-4E5D-486A-C011-53CB4663C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388" y="2621848"/>
            <a:ext cx="3684124" cy="369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46765A-6C8F-E11B-B6C0-3B2721A2D526}"/>
              </a:ext>
            </a:extLst>
          </p:cNvPr>
          <p:cNvSpPr txBox="1"/>
          <p:nvPr/>
        </p:nvSpPr>
        <p:spPr>
          <a:xfrm>
            <a:off x="4953000" y="6351131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https://www.tensorflow.org/lite/examples/pose_estimation/overview?hl=ko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30870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7113320-3CB6-7795-6B98-C3D68BD49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964" y="3043992"/>
            <a:ext cx="3097548" cy="1807271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5148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2</a:t>
            </a:r>
            <a:r>
              <a:rPr lang="ko-KR" altLang="en-US" sz="1600">
                <a:latin typeface="+mn-ea"/>
              </a:rPr>
              <a:t>차 응용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생성기</a:t>
            </a:r>
            <a:r>
              <a:rPr lang="en-US" altLang="ko-KR" sz="1400">
                <a:latin typeface="+mn-ea"/>
              </a:rPr>
              <a:t>		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1400" strike="sngStrike">
                <a:latin typeface="+mn-ea"/>
                <a:sym typeface="Wingdings" panose="05000000000000000000" pitchFamily="2" charset="2"/>
              </a:rPr>
              <a:t>Data Augmentation</a:t>
            </a:r>
            <a:endParaRPr lang="en-US" altLang="ko-KR" sz="1400" strike="sngStrike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Data Augmentation (</a:t>
            </a:r>
            <a:r>
              <a:rPr lang="ko-KR" altLang="en-US" sz="1400">
                <a:latin typeface="+mn-ea"/>
              </a:rPr>
              <a:t>데이터 증강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ko-KR" altLang="en-US" sz="1400">
                <a:latin typeface="+mn-ea"/>
              </a:rPr>
              <a:t>출처</a:t>
            </a:r>
            <a:r>
              <a:rPr lang="en-US" altLang="ko-KR" sz="1400">
                <a:latin typeface="+mn-ea"/>
              </a:rPr>
              <a:t>: https://www.cubox.ai/board/blog/board_view.php?&amp;page=1&amp;num=625</a:t>
            </a:r>
          </a:p>
          <a:p>
            <a:pPr lvl="3"/>
            <a:r>
              <a:rPr lang="ko-KR" altLang="en-US" sz="1400">
                <a:latin typeface="+mn-ea"/>
              </a:rPr>
              <a:t>이동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회전 반전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확대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축소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필터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색조정 등</a:t>
            </a:r>
            <a:r>
              <a:rPr lang="en-US" altLang="ko-KR" sz="1400">
                <a:latin typeface="+mn-ea"/>
              </a:rPr>
              <a:t>), </a:t>
            </a:r>
            <a:r>
              <a:rPr lang="ko-KR" altLang="en-US" sz="1400">
                <a:latin typeface="+mn-ea"/>
              </a:rPr>
              <a:t>투명도 </a:t>
            </a:r>
            <a:r>
              <a:rPr lang="en-US" altLang="ko-KR" sz="1400">
                <a:latin typeface="+mn-ea"/>
              </a:rPr>
              <a:t>/ </a:t>
            </a:r>
            <a:r>
              <a:rPr lang="ko-KR" altLang="en-US" sz="1400">
                <a:latin typeface="+mn-ea"/>
              </a:rPr>
              <a:t>여러 이미지 조합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AutoAugment (2018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강화학습</a:t>
            </a:r>
            <a:r>
              <a:rPr lang="en-US" altLang="ko-KR" sz="1400">
                <a:latin typeface="+mn-ea"/>
              </a:rPr>
              <a:t>), Fast AutoAugment (2019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강화학습 </a:t>
            </a:r>
            <a:r>
              <a:rPr lang="en-US" altLang="ko-KR" sz="1400">
                <a:latin typeface="+mn-ea"/>
              </a:rPr>
              <a:t>+ </a:t>
            </a:r>
            <a:r>
              <a:rPr lang="ko-KR" altLang="en-US" sz="1400">
                <a:latin typeface="+mn-ea"/>
              </a:rPr>
              <a:t>최적화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en-US" altLang="ko-KR" sz="1400">
                <a:latin typeface="+mn-ea"/>
              </a:rPr>
              <a:t>RandAugment 2019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), UniformAugment (2020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Style transfer (Generative AI)</a:t>
            </a:r>
          </a:p>
          <a:p>
            <a:pPr lvl="1"/>
            <a:r>
              <a:rPr lang="en-US" altLang="ko-KR" sz="1400">
                <a:latin typeface="+mn-ea"/>
              </a:rPr>
              <a:t>Filter </a:t>
            </a:r>
            <a:r>
              <a:rPr lang="ko-KR" altLang="en-US" sz="1400">
                <a:latin typeface="+mn-ea"/>
              </a:rPr>
              <a:t>효과 추가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 해상도 확대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Image inpainting (</a:t>
            </a:r>
            <a:r>
              <a:rPr lang="ko-KR" altLang="en-US" sz="1400">
                <a:latin typeface="+mn-ea"/>
              </a:rPr>
              <a:t>손상된 이미지 복원</a:t>
            </a:r>
            <a:r>
              <a:rPr lang="en-US" altLang="ko-KR" sz="1400">
                <a:latin typeface="+mn-ea"/>
              </a:rPr>
              <a:t>)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불필요한 부분 지우기</a:t>
            </a:r>
            <a:endParaRPr lang="en-US" altLang="ko-KR" sz="1400">
              <a:latin typeface="+mn-ea"/>
            </a:endParaRPr>
          </a:p>
          <a:p>
            <a:endParaRPr lang="en-US" altLang="ko-KR">
              <a:latin typeface="+mn-ea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A021A4C-4B29-7A87-1DDA-83FC06901002}"/>
              </a:ext>
            </a:extLst>
          </p:cNvPr>
          <p:cNvCxnSpPr>
            <a:cxnSpLocks/>
            <a:stCxn id="20" idx="3"/>
            <a:endCxn id="7" idx="1"/>
          </p:cNvCxnSpPr>
          <p:nvPr/>
        </p:nvCxnSpPr>
        <p:spPr>
          <a:xfrm>
            <a:off x="3635808" y="3661852"/>
            <a:ext cx="2828156" cy="285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8F4904-DBB1-FE87-9926-6F78DD6EBA60}"/>
              </a:ext>
            </a:extLst>
          </p:cNvPr>
          <p:cNvSpPr txBox="1"/>
          <p:nvPr/>
        </p:nvSpPr>
        <p:spPr>
          <a:xfrm>
            <a:off x="6479461" y="4879364"/>
            <a:ext cx="32980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https://futures-studies.tistory.com/entry/%EC%83%9D%EC%84%B1AI-%EC%83%9D%EC%84%B1AI-%EA%B8%B0%EC%B4%888-%EC%8A%A4%ED%83%80%EC%9D%BC-%ED%8A%B8%EB%9E%9C%EC%8A%A4%ED%8D%BCStyle-Transfer%EB%9E%80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8484C1-8EA8-42DB-5EE8-D905C2304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875" y="4545205"/>
            <a:ext cx="1656184" cy="16746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E8E145-966E-3700-8ADC-E2BAD9D446BD}"/>
              </a:ext>
            </a:extLst>
          </p:cNvPr>
          <p:cNvSpPr txBox="1"/>
          <p:nvPr/>
        </p:nvSpPr>
        <p:spPr>
          <a:xfrm>
            <a:off x="1136576" y="6197242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https://stopoverhere.tistory.com/entry/%EC%98%9B%EB%82%A0-%EC%82%AC%EC%A7%84-%EB%B3%B5%EC%9B%90-%EC%95%B1-%EC%82%AC%EC%9D%B4%ED%8A%B8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A67192C-2E4F-EEB5-E204-1F81A68EAC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648" y="47562"/>
            <a:ext cx="2828156" cy="1489418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95A800-06B8-BF89-E7E3-C73D82704722}"/>
              </a:ext>
            </a:extLst>
          </p:cNvPr>
          <p:cNvCxnSpPr>
            <a:cxnSpLocks/>
            <a:stCxn id="18" idx="3"/>
            <a:endCxn id="10" idx="1"/>
          </p:cNvCxnSpPr>
          <p:nvPr/>
        </p:nvCxnSpPr>
        <p:spPr>
          <a:xfrm flipV="1">
            <a:off x="2540720" y="792271"/>
            <a:ext cx="4202928" cy="310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36789B0-C42B-7653-DB77-31EFE76C49AA}"/>
              </a:ext>
            </a:extLst>
          </p:cNvPr>
          <p:cNvSpPr txBox="1"/>
          <p:nvPr/>
        </p:nvSpPr>
        <p:spPr>
          <a:xfrm>
            <a:off x="7113240" y="1482946"/>
            <a:ext cx="24482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https://magazine.hankyung.com/business/article/202009230709b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0BBA8CC3-F513-620E-566C-89A474062736}"/>
              </a:ext>
            </a:extLst>
          </p:cNvPr>
          <p:cNvSpPr>
            <a:spLocks noChangeAspect="1"/>
          </p:cNvSpPr>
          <p:nvPr/>
        </p:nvSpPr>
        <p:spPr>
          <a:xfrm>
            <a:off x="2432720" y="3839628"/>
            <a:ext cx="108000" cy="108000"/>
          </a:xfrm>
          <a:prstGeom prst="diamond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49C21692-C5B9-9D38-12DA-EF6FB994F415}"/>
              </a:ext>
            </a:extLst>
          </p:cNvPr>
          <p:cNvSpPr>
            <a:spLocks noChangeAspect="1"/>
          </p:cNvSpPr>
          <p:nvPr/>
        </p:nvSpPr>
        <p:spPr>
          <a:xfrm>
            <a:off x="3527808" y="3607852"/>
            <a:ext cx="108000" cy="108000"/>
          </a:xfrm>
          <a:prstGeom prst="diamond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9321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233C840-BF29-84F4-5A4F-C87ABD53A1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7" b="11183"/>
          <a:stretch/>
        </p:blipFill>
        <p:spPr bwMode="auto">
          <a:xfrm>
            <a:off x="363085" y="2610785"/>
            <a:ext cx="9198427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001C54-5F80-C8CC-ABFB-4CA28D2E1336}"/>
              </a:ext>
            </a:extLst>
          </p:cNvPr>
          <p:cNvSpPr txBox="1"/>
          <p:nvPr/>
        </p:nvSpPr>
        <p:spPr>
          <a:xfrm>
            <a:off x="560512" y="6351429"/>
            <a:ext cx="78488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E12D6B86-AD36-1CBB-7EB5-C1AA81EC0357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2249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Classfication (</a:t>
            </a:r>
            <a:r>
              <a:rPr lang="ko-KR" altLang="en-US" sz="1600">
                <a:latin typeface="+mn-ea"/>
              </a:rPr>
              <a:t>분류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Localization</a:t>
            </a:r>
          </a:p>
          <a:p>
            <a:r>
              <a:rPr lang="en-US" altLang="ko-KR" sz="1600">
                <a:latin typeface="+mn-ea"/>
              </a:rPr>
              <a:t>Object Detection (</a:t>
            </a:r>
            <a:r>
              <a:rPr lang="ko-KR" altLang="en-US" sz="1600">
                <a:latin typeface="+mn-ea"/>
              </a:rPr>
              <a:t>객체 탐지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Instance Segmentation (</a:t>
            </a:r>
            <a:r>
              <a:rPr lang="ko-KR" altLang="en-US" sz="1600">
                <a:latin typeface="+mn-ea"/>
              </a:rPr>
              <a:t>영역 분할</a:t>
            </a:r>
            <a:r>
              <a:rPr lang="en-US" altLang="ko-KR" sz="1600">
                <a:latin typeface="+mn-ea"/>
              </a:rPr>
              <a:t>)</a:t>
            </a:r>
            <a:endParaRPr lang="en-US" altLang="ko-KR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391344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8A29451-148A-430D-9DB3-7D3E92D0D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9" y="2348880"/>
            <a:ext cx="9289034" cy="247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C9B37720-DF0E-386F-F453-F485C1C05D46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Image recognition (</a:t>
            </a:r>
            <a:r>
              <a:rPr lang="ko-KR" altLang="en-US" sz="1600">
                <a:latin typeface="+mn-ea"/>
              </a:rPr>
              <a:t>얼굴 인식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Verification		: </a:t>
            </a:r>
            <a:r>
              <a:rPr lang="ko-KR" altLang="en-US" sz="1400">
                <a:latin typeface="+mn-ea"/>
              </a:rPr>
              <a:t>동일인 여부 판단 </a:t>
            </a:r>
            <a:r>
              <a:rPr lang="en-US" altLang="ko-KR" sz="1400">
                <a:latin typeface="+mn-ea"/>
              </a:rPr>
              <a:t>(1:1)</a:t>
            </a:r>
          </a:p>
          <a:p>
            <a:pPr lvl="1"/>
            <a:r>
              <a:rPr lang="en-US" altLang="ko-KR" sz="1400">
                <a:latin typeface="+mn-ea"/>
              </a:rPr>
              <a:t>Identification		: </a:t>
            </a:r>
            <a:r>
              <a:rPr lang="ko-KR" altLang="en-US" sz="1400">
                <a:latin typeface="+mn-ea"/>
              </a:rPr>
              <a:t>유사한 인물 찾기 </a:t>
            </a:r>
            <a:r>
              <a:rPr lang="en-US" altLang="ko-KR" sz="1400">
                <a:latin typeface="+mn-ea"/>
              </a:rPr>
              <a:t>(1:n)</a:t>
            </a:r>
          </a:p>
          <a:p>
            <a:endParaRPr lang="en-US" altLang="ko-KR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3AA799-0A8D-C106-4A90-620F0C4E21EC}"/>
              </a:ext>
            </a:extLst>
          </p:cNvPr>
          <p:cNvSpPr txBox="1"/>
          <p:nvPr/>
        </p:nvSpPr>
        <p:spPr>
          <a:xfrm>
            <a:off x="488504" y="4834086"/>
            <a:ext cx="78488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https://www.cubox.ai/board/blog/board_view.php?&amp;page=1&amp;num=121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03923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C9B37720-DF0E-386F-F453-F485C1C05D46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4778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영상 복원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흑백 사진을 칼라화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평면 사진으로 </a:t>
            </a:r>
            <a:r>
              <a:rPr lang="en-US" altLang="ko-KR" sz="1400">
                <a:latin typeface="+mn-ea"/>
              </a:rPr>
              <a:t>3D </a:t>
            </a:r>
            <a:r>
              <a:rPr lang="ko-KR" altLang="en-US" sz="1400">
                <a:latin typeface="+mn-ea"/>
              </a:rPr>
              <a:t>객체 생성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BD60AB-4021-D14E-C1AB-1390733E2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433" y="1997540"/>
            <a:ext cx="762000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35B936-7301-3239-35A4-5C0724C88656}"/>
              </a:ext>
            </a:extLst>
          </p:cNvPr>
          <p:cNvSpPr txBox="1"/>
          <p:nvPr/>
        </p:nvSpPr>
        <p:spPr>
          <a:xfrm>
            <a:off x="1288329" y="3686835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https://devocean.sk.com/blog/techBoardDetail.do?ID=164235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247918-0A9D-4FD8-42EA-61D964E1E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701" y="4567887"/>
            <a:ext cx="532447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474808-4E49-1103-26F0-D8BB46BDA020}"/>
              </a:ext>
            </a:extLst>
          </p:cNvPr>
          <p:cNvSpPr txBox="1"/>
          <p:nvPr/>
        </p:nvSpPr>
        <p:spPr>
          <a:xfrm>
            <a:off x="1288329" y="5919083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http://www.mtnews.net/m/view.php?idx=16323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18222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 Segmentation (</a:t>
            </a:r>
            <a:r>
              <a:rPr lang="ko-KR" altLang="en-US" sz="1600">
                <a:latin typeface="+mn-ea"/>
              </a:rPr>
              <a:t>의미 세그먼테이션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이미지를 여러 </a:t>
            </a:r>
            <a:r>
              <a:rPr lang="en-US" altLang="ko-KR" sz="1600">
                <a:latin typeface="+mn-ea"/>
              </a:rPr>
              <a:t>segment</a:t>
            </a:r>
            <a:r>
              <a:rPr lang="ko-KR" altLang="en-US" sz="1600">
                <a:latin typeface="+mn-ea"/>
              </a:rPr>
              <a:t>로 분할하는 </a:t>
            </a:r>
            <a:r>
              <a:rPr lang="en-US" altLang="ko-KR" sz="1600">
                <a:latin typeface="+mn-ea"/>
              </a:rPr>
              <a:t>process</a:t>
            </a:r>
          </a:p>
          <a:p>
            <a:pPr lvl="1"/>
            <a:r>
              <a:rPr lang="ko-KR" altLang="en-US" sz="1400">
                <a:latin typeface="+mn-ea"/>
              </a:rPr>
              <a:t>각 픽셀이 특정 </a:t>
            </a:r>
            <a:r>
              <a:rPr lang="en-US" altLang="ko-KR" sz="1400">
                <a:latin typeface="+mn-ea"/>
              </a:rPr>
              <a:t>class</a:t>
            </a:r>
            <a:r>
              <a:rPr lang="ko-KR" altLang="en-US" sz="1400">
                <a:latin typeface="+mn-ea"/>
              </a:rPr>
              <a:t>와 연관되어 있는지 예측</a:t>
            </a:r>
            <a:r>
              <a:rPr lang="en-US" altLang="ko-KR" sz="1400">
                <a:latin typeface="+mn-ea"/>
              </a:rPr>
              <a:t>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객체 탐지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직사각형 영역에서 객체를 탐지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)</a:t>
            </a:r>
          </a:p>
          <a:p>
            <a:r>
              <a:rPr lang="en-US" altLang="ko-KR" sz="1600">
                <a:latin typeface="+mn-ea"/>
                <a:sym typeface="Wingdings" panose="05000000000000000000" pitchFamily="2" charset="2"/>
              </a:rPr>
              <a:t>U-Net : https://github.com/jakeret/tf_unet</a:t>
            </a:r>
            <a:endParaRPr lang="en-US" altLang="ko-KR" sz="1400">
              <a:latin typeface="+mn-ea"/>
            </a:endParaRPr>
          </a:p>
        </p:txBody>
      </p:sp>
      <p:pic>
        <p:nvPicPr>
          <p:cNvPr id="14342" name="Picture 6" descr="png">
            <a:extLst>
              <a:ext uri="{FF2B5EF4-FFF2-40B4-BE49-F238E27FC236}">
                <a16:creationId xmlns:a16="http://schemas.microsoft.com/office/drawing/2014/main" id="{49027BE1-1E77-194D-2D2C-F89AE298A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133" y="2095781"/>
            <a:ext cx="4104235" cy="133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png">
            <a:extLst>
              <a:ext uri="{FF2B5EF4-FFF2-40B4-BE49-F238E27FC236}">
                <a16:creationId xmlns:a16="http://schemas.microsoft.com/office/drawing/2014/main" id="{B2DF347F-C065-1872-8DFC-9D64DE73F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7" y="2294911"/>
            <a:ext cx="4258915" cy="430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951A26-78B2-6F54-3924-CCDC9EECB066}"/>
              </a:ext>
            </a:extLst>
          </p:cNvPr>
          <p:cNvSpPr txBox="1"/>
          <p:nvPr/>
        </p:nvSpPr>
        <p:spPr>
          <a:xfrm>
            <a:off x="4952999" y="6351429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https://www.tensorflow.org/tutorials/images/segmentation?hl=ko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009043-8DA5-1700-C058-755D313B59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816" y="4180227"/>
            <a:ext cx="2981325" cy="13239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634C684-723C-6359-28EE-6FF8E1F0B2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2999" y="3561726"/>
            <a:ext cx="3124200" cy="4857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D23154E-F9C0-43EC-CAC4-E1DF099C48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2999" y="5684928"/>
            <a:ext cx="362902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725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 Segmentation (</a:t>
            </a:r>
            <a:r>
              <a:rPr lang="ko-KR" altLang="en-US" sz="1600">
                <a:latin typeface="+mn-ea"/>
              </a:rPr>
              <a:t>의미 세그먼테이션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  <a:sym typeface="Wingdings" panose="05000000000000000000" pitchFamily="2" charset="2"/>
              </a:rPr>
              <a:t>U-Net : https://github.com/jakeret/tf_unet</a:t>
            </a:r>
            <a:endParaRPr lang="en-US" altLang="ko-KR" sz="1400">
              <a:latin typeface="+mn-ea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9E6F4ACF-801F-7C4C-7562-DCBE1151D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00808"/>
            <a:ext cx="6969125" cy="464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F63FED-4753-141E-24DB-361FC01EF5C4}"/>
              </a:ext>
            </a:extLst>
          </p:cNvPr>
          <p:cNvSpPr txBox="1"/>
          <p:nvPr/>
        </p:nvSpPr>
        <p:spPr>
          <a:xfrm>
            <a:off x="776536" y="6351429"/>
            <a:ext cx="61925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https://lmb.informatik.uni-freiburg.de/people/ronneber/u-net/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69751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141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OverFeat : https://arxiv.org/abs/1312.6229</a:t>
            </a:r>
          </a:p>
          <a:p>
            <a:pPr lvl="1"/>
            <a:r>
              <a:rPr lang="en-US" altLang="ko-KR" sz="1400">
                <a:latin typeface="+mn-ea"/>
              </a:rPr>
              <a:t>Sliding Window</a:t>
            </a:r>
            <a:r>
              <a:rPr lang="ko-KR" altLang="en-US" sz="1400">
                <a:latin typeface="+mn-ea"/>
              </a:rPr>
              <a:t>와 확률을 사용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F3B2287-E4AE-C8D9-1B74-907AF4AFC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440" y="620688"/>
            <a:ext cx="4954560" cy="251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5991F0-DF42-9080-7C33-150D3E330F03}"/>
              </a:ext>
            </a:extLst>
          </p:cNvPr>
          <p:cNvSpPr txBox="1"/>
          <p:nvPr/>
        </p:nvSpPr>
        <p:spPr>
          <a:xfrm>
            <a:off x="4916855" y="3078851"/>
            <a:ext cx="4608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https://velog.io/@pabiya/OverFeatIntegrated-Recognition-Localization-and-Detectionusing-Convolutional-Networks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6DF391-187D-1344-2F28-13E21CB1F1C8}"/>
              </a:ext>
            </a:extLst>
          </p:cNvPr>
          <p:cNvSpPr/>
          <p:nvPr/>
        </p:nvSpPr>
        <p:spPr>
          <a:xfrm>
            <a:off x="5511646" y="214767"/>
            <a:ext cx="648072" cy="812189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A5A0CD9-27B5-BB9D-DEAC-DD2F4A608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97" y="2241976"/>
            <a:ext cx="4572367" cy="177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C7F4A4A3-B9BA-AD63-CD26-869C95BE8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068769"/>
            <a:ext cx="4608513" cy="230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B48BCE3F-DEC6-2C4B-D233-A0802394C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64" y="3478961"/>
            <a:ext cx="2100775" cy="329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13E854-2DC9-2CE3-8656-D56D652FF663}"/>
              </a:ext>
            </a:extLst>
          </p:cNvPr>
          <p:cNvSpPr txBox="1"/>
          <p:nvPr/>
        </p:nvSpPr>
        <p:spPr>
          <a:xfrm>
            <a:off x="7629839" y="3590738"/>
            <a:ext cx="19229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Localization</a:t>
            </a:r>
          </a:p>
          <a:p>
            <a:endParaRPr lang="en-US" altLang="ko-KR" sz="1000">
              <a:latin typeface="+mn-ea"/>
            </a:endParaRPr>
          </a:p>
          <a:p>
            <a:r>
              <a:rPr lang="ko-KR" altLang="en-US" sz="1000">
                <a:latin typeface="+mn-ea"/>
              </a:rPr>
              <a:t>다양한 해상도의 사진 사용</a:t>
            </a:r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pPr algn="ctr"/>
            <a:r>
              <a:rPr lang="en-US" altLang="ko-KR" sz="1000">
                <a:solidFill>
                  <a:srgbClr val="00B050"/>
                </a:solidFill>
                <a:latin typeface="+mn-ea"/>
              </a:rPr>
              <a:t>voting </a:t>
            </a:r>
            <a:r>
              <a:rPr lang="ko-KR" altLang="en-US" sz="1000">
                <a:solidFill>
                  <a:srgbClr val="00B050"/>
                </a:solidFill>
                <a:latin typeface="+mn-ea"/>
              </a:rPr>
              <a:t>방식으로 경계상자와 분류를 최종적으로 수행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373D7C-F245-B925-4E61-15AB39389596}"/>
              </a:ext>
            </a:extLst>
          </p:cNvPr>
          <p:cNvSpPr txBox="1"/>
          <p:nvPr/>
        </p:nvSpPr>
        <p:spPr>
          <a:xfrm>
            <a:off x="568081" y="3898220"/>
            <a:ext cx="900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Classfication</a:t>
            </a:r>
            <a:endParaRPr lang="ko-KR" altLang="en-US" sz="10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84775B-C94F-5242-D189-4C72ECEE7746}"/>
              </a:ext>
            </a:extLst>
          </p:cNvPr>
          <p:cNvSpPr txBox="1"/>
          <p:nvPr/>
        </p:nvSpPr>
        <p:spPr>
          <a:xfrm>
            <a:off x="380632" y="6351429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https://velog.io/@kangtae/%EB%85%BC%EB%AC%B8%EB%A6%AC%EB%B7%B0-OverFeat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27974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R-CNN (Region Proposals CNN)</a:t>
            </a:r>
          </a:p>
          <a:p>
            <a:pPr lvl="1"/>
            <a:r>
              <a:rPr lang="en-US" altLang="ko-KR" sz="1400">
                <a:latin typeface="+mn-ea"/>
              </a:rPr>
              <a:t>R-CNN</a:t>
            </a:r>
            <a:r>
              <a:rPr lang="ko-KR" altLang="en-US" sz="1400">
                <a:latin typeface="+mn-ea"/>
              </a:rPr>
              <a:t> 이전에는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해상도 크기별로 이미지를 분할하여 </a:t>
            </a:r>
            <a:r>
              <a:rPr lang="en-US" altLang="ko-KR" sz="1400">
                <a:latin typeface="+mn-ea"/>
              </a:rPr>
              <a:t>Classfication &amp; Localization </a:t>
            </a:r>
            <a:r>
              <a:rPr lang="ko-KR" altLang="en-US" sz="1400">
                <a:latin typeface="+mn-ea"/>
              </a:rPr>
              <a:t>진행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R-CNN</a:t>
            </a:r>
            <a:r>
              <a:rPr lang="ko-KR" altLang="en-US" sz="1400">
                <a:latin typeface="+mn-ea"/>
              </a:rPr>
              <a:t>의 개요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Region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Proposals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영역 제안</a:t>
            </a:r>
            <a:r>
              <a:rPr lang="en-US" altLang="ko-KR" sz="1400">
                <a:latin typeface="+mn-ea"/>
              </a:rPr>
              <a:t>) : </a:t>
            </a:r>
            <a:r>
              <a:rPr lang="ko-KR" altLang="en-US" sz="1400" u="sng">
                <a:latin typeface="+mn-ea"/>
              </a:rPr>
              <a:t>전통적인 광학 기법</a:t>
            </a:r>
            <a:r>
              <a:rPr lang="ko-KR" altLang="en-US" sz="1400">
                <a:latin typeface="+mn-ea"/>
              </a:rPr>
              <a:t>으로 객체가 있을 만한 영역을 추천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Edge box </a:t>
            </a:r>
            <a:r>
              <a:rPr lang="ko-KR" altLang="en-US" sz="1400">
                <a:latin typeface="+mn-ea"/>
              </a:rPr>
              <a:t>알고리즘 사용을 추천</a:t>
            </a:r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추천 받은 영역에 대해서 </a:t>
            </a:r>
            <a:r>
              <a:rPr lang="en-US" altLang="ko-KR" sz="1400">
                <a:latin typeface="+mn-ea"/>
              </a:rPr>
              <a:t>Classfication &amp; Localization </a:t>
            </a:r>
            <a:r>
              <a:rPr lang="ko-KR" altLang="en-US" sz="1400">
                <a:latin typeface="+mn-ea"/>
              </a:rPr>
              <a:t>진행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58F78CA4-94E8-9F7D-4B2B-4B0195EC0C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2" t="44841" r="4932" b="13771"/>
          <a:stretch/>
        </p:blipFill>
        <p:spPr bwMode="auto">
          <a:xfrm>
            <a:off x="1522743" y="2780928"/>
            <a:ext cx="4536504" cy="117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152E12-6FF0-FFA0-AA5A-9C358AF786E8}"/>
              </a:ext>
            </a:extLst>
          </p:cNvPr>
          <p:cNvSpPr txBox="1"/>
          <p:nvPr/>
        </p:nvSpPr>
        <p:spPr>
          <a:xfrm>
            <a:off x="1496616" y="3933056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9E35ED5C-EEA9-2949-15ED-E5C4B0B748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" t="16386" r="36188" b="16357"/>
          <a:stretch/>
        </p:blipFill>
        <p:spPr bwMode="auto">
          <a:xfrm>
            <a:off x="1540692" y="4555000"/>
            <a:ext cx="2915100" cy="182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6618FA-DA18-E780-BFCD-5C5D2AF51692}"/>
              </a:ext>
            </a:extLst>
          </p:cNvPr>
          <p:cNvSpPr txBox="1"/>
          <p:nvPr/>
        </p:nvSpPr>
        <p:spPr>
          <a:xfrm>
            <a:off x="1496616" y="6381327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90913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44873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RNN</a:t>
            </a:r>
          </a:p>
          <a:p>
            <a:pPr marL="357188" indent="-182563"/>
            <a:r>
              <a:rPr lang="en-US" altLang="ko-KR" sz="1200">
                <a:latin typeface="+mn-ea"/>
              </a:rPr>
              <a:t>Recurrent Neural Network</a:t>
            </a:r>
          </a:p>
          <a:p>
            <a:pPr marL="357188" indent="-182563"/>
            <a:r>
              <a:rPr lang="ko-KR" altLang="en-US" sz="1200">
                <a:latin typeface="+mn-ea"/>
              </a:rPr>
              <a:t>순환 신경망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SimpleRNN</a:t>
            </a:r>
          </a:p>
          <a:p>
            <a:pPr marL="357188" indent="-182563"/>
            <a:r>
              <a:rPr lang="en-US" altLang="ko-KR" sz="1200">
                <a:latin typeface="+mn-ea"/>
              </a:rPr>
              <a:t>Output</a:t>
            </a:r>
            <a:r>
              <a:rPr lang="ko-KR" altLang="en-US" sz="1200">
                <a:latin typeface="+mn-ea"/>
              </a:rPr>
              <a:t>을 다음 처리에 반영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LSTM</a:t>
            </a:r>
          </a:p>
          <a:p>
            <a:pPr marL="357188" indent="-182563"/>
            <a:r>
              <a:rPr lang="en-US" altLang="ko-KR" sz="1200">
                <a:latin typeface="+mn-ea"/>
              </a:rPr>
              <a:t>Long Short-Term Memory</a:t>
            </a:r>
          </a:p>
          <a:p>
            <a:pPr marL="357188" indent="-182563"/>
            <a:r>
              <a:rPr lang="en-US" altLang="ko-KR" sz="1200">
                <a:latin typeface="+mn-ea"/>
              </a:rPr>
              <a:t>Cell State</a:t>
            </a:r>
            <a:r>
              <a:rPr lang="ko-KR" altLang="en-US" sz="1200">
                <a:latin typeface="+mn-ea"/>
              </a:rPr>
              <a:t>를 별도로 관리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GRU</a:t>
            </a:r>
          </a:p>
          <a:p>
            <a:pPr marL="357188" indent="-182563"/>
            <a:r>
              <a:rPr lang="en-US" altLang="ko-KR" sz="1200">
                <a:latin typeface="+mn-ea"/>
              </a:rPr>
              <a:t>Gated Recurrent Unit</a:t>
            </a:r>
          </a:p>
          <a:p>
            <a:pPr marL="357188" indent="-182563"/>
            <a:r>
              <a:rPr lang="ko-KR" altLang="en-US" sz="1200">
                <a:latin typeface="+mn-ea"/>
              </a:rPr>
              <a:t>복잡한 </a:t>
            </a:r>
            <a:r>
              <a:rPr lang="en-US" altLang="ko-KR" sz="1200">
                <a:latin typeface="+mn-ea"/>
              </a:rPr>
              <a:t>LSTM</a:t>
            </a:r>
            <a:r>
              <a:rPr lang="ko-KR" altLang="en-US" sz="1200">
                <a:latin typeface="+mn-ea"/>
              </a:rPr>
              <a:t>을 단순화함</a:t>
            </a:r>
          </a:p>
          <a:p>
            <a:pPr marL="357188" indent="-182563"/>
            <a:r>
              <a:rPr lang="ko-KR" altLang="en-US" sz="1200">
                <a:latin typeface="+mn-ea"/>
              </a:rPr>
              <a:t>성능은 </a:t>
            </a:r>
            <a:r>
              <a:rPr lang="en-US" altLang="ko-KR" sz="1200">
                <a:latin typeface="+mn-ea"/>
              </a:rPr>
              <a:t>LSTM</a:t>
            </a:r>
            <a:r>
              <a:rPr lang="ko-KR" altLang="en-US" sz="1200">
                <a:latin typeface="+mn-ea"/>
              </a:rPr>
              <a:t>과 유사함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Bidirectional</a:t>
            </a:r>
          </a:p>
          <a:p>
            <a:pPr marL="357188" indent="-182563"/>
            <a:r>
              <a:rPr lang="ko-KR" altLang="en-US" sz="1200">
                <a:latin typeface="+mn-ea"/>
              </a:rPr>
              <a:t>양방향 </a:t>
            </a:r>
            <a:r>
              <a:rPr lang="en-US" altLang="ko-KR" sz="1200">
                <a:latin typeface="+mn-ea"/>
              </a:rPr>
              <a:t>RNN</a:t>
            </a:r>
          </a:p>
          <a:p>
            <a:pPr marL="357188" indent="-182563"/>
            <a:r>
              <a:rPr lang="ko-KR" altLang="en-US" sz="1200">
                <a:latin typeface="+mn-ea"/>
              </a:rPr>
              <a:t>순방향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역방향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2E4AA-E957-ED99-71CE-DB81CC2255D2}"/>
              </a:ext>
            </a:extLst>
          </p:cNvPr>
          <p:cNvSpPr/>
          <p:nvPr/>
        </p:nvSpPr>
        <p:spPr>
          <a:xfrm>
            <a:off x="2360712" y="1412875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8BD963-7D3A-EE71-879C-1036C6A59F41}"/>
              </a:ext>
            </a:extLst>
          </p:cNvPr>
          <p:cNvSpPr/>
          <p:nvPr/>
        </p:nvSpPr>
        <p:spPr>
          <a:xfrm>
            <a:off x="5889224" y="1412875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3BFB9-67A8-075A-3A51-18A81F715267}"/>
              </a:ext>
            </a:extLst>
          </p:cNvPr>
          <p:cNvSpPr/>
          <p:nvPr/>
        </p:nvSpPr>
        <p:spPr>
          <a:xfrm>
            <a:off x="4124968" y="1412875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375D9E-02E5-01FB-BAA7-D9063A313C39}"/>
              </a:ext>
            </a:extLst>
          </p:cNvPr>
          <p:cNvCxnSpPr/>
          <p:nvPr/>
        </p:nvCxnSpPr>
        <p:spPr>
          <a:xfrm>
            <a:off x="351284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A54FDC1-FA16-5BA5-208E-5F4C6CA47595}"/>
              </a:ext>
            </a:extLst>
          </p:cNvPr>
          <p:cNvCxnSpPr/>
          <p:nvPr/>
        </p:nvCxnSpPr>
        <p:spPr>
          <a:xfrm>
            <a:off x="351284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25F9F25-FCCD-1507-ED26-7CD70C09993F}"/>
              </a:ext>
            </a:extLst>
          </p:cNvPr>
          <p:cNvCxnSpPr/>
          <p:nvPr/>
        </p:nvCxnSpPr>
        <p:spPr>
          <a:xfrm>
            <a:off x="529697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C784B3-1F85-F715-815B-EDBCE71DA04B}"/>
              </a:ext>
            </a:extLst>
          </p:cNvPr>
          <p:cNvCxnSpPr/>
          <p:nvPr/>
        </p:nvCxnSpPr>
        <p:spPr>
          <a:xfrm>
            <a:off x="529697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BE6BCB-E069-42D6-65C2-5C16E5850121}"/>
              </a:ext>
            </a:extLst>
          </p:cNvPr>
          <p:cNvSpPr txBox="1"/>
          <p:nvPr/>
        </p:nvSpPr>
        <p:spPr>
          <a:xfrm>
            <a:off x="2360712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A04CD4-CC9F-43F6-087C-9E59C01E31AF}"/>
              </a:ext>
            </a:extLst>
          </p:cNvPr>
          <p:cNvSpPr txBox="1"/>
          <p:nvPr/>
        </p:nvSpPr>
        <p:spPr>
          <a:xfrm>
            <a:off x="4124968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09B5D9-34F1-6AD1-29EF-BC101367612D}"/>
              </a:ext>
            </a:extLst>
          </p:cNvPr>
          <p:cNvSpPr/>
          <p:nvPr/>
        </p:nvSpPr>
        <p:spPr>
          <a:xfrm>
            <a:off x="2360712" y="5337650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89B238A-6197-30DF-74B4-52F1216D3A55}"/>
              </a:ext>
            </a:extLst>
          </p:cNvPr>
          <p:cNvSpPr/>
          <p:nvPr/>
        </p:nvSpPr>
        <p:spPr>
          <a:xfrm>
            <a:off x="5889224" y="5337650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2133BC5-7231-72DB-7F2A-FC81FD9B5B30}"/>
              </a:ext>
            </a:extLst>
          </p:cNvPr>
          <p:cNvSpPr/>
          <p:nvPr/>
        </p:nvSpPr>
        <p:spPr>
          <a:xfrm>
            <a:off x="4124968" y="5337650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321328-2934-CC62-2402-DB8FE55D3F01}"/>
              </a:ext>
            </a:extLst>
          </p:cNvPr>
          <p:cNvCxnSpPr/>
          <p:nvPr/>
        </p:nvCxnSpPr>
        <p:spPr>
          <a:xfrm>
            <a:off x="351284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9FF7294-B453-0255-7A0E-C3C7047AA7D3}"/>
              </a:ext>
            </a:extLst>
          </p:cNvPr>
          <p:cNvCxnSpPr/>
          <p:nvPr/>
        </p:nvCxnSpPr>
        <p:spPr>
          <a:xfrm>
            <a:off x="351284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A36D20F-850B-BF1D-B6D8-1ECD8F885639}"/>
              </a:ext>
            </a:extLst>
          </p:cNvPr>
          <p:cNvCxnSpPr/>
          <p:nvPr/>
        </p:nvCxnSpPr>
        <p:spPr>
          <a:xfrm>
            <a:off x="529697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28117BE-1453-422B-A23F-E62863DDC3C7}"/>
              </a:ext>
            </a:extLst>
          </p:cNvPr>
          <p:cNvCxnSpPr/>
          <p:nvPr/>
        </p:nvCxnSpPr>
        <p:spPr>
          <a:xfrm>
            <a:off x="529697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144F373-C9FF-C19B-F06B-D009D6240718}"/>
              </a:ext>
            </a:extLst>
          </p:cNvPr>
          <p:cNvSpPr txBox="1"/>
          <p:nvPr/>
        </p:nvSpPr>
        <p:spPr>
          <a:xfrm>
            <a:off x="2360712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E9C9E25-6621-3EB5-E38D-B89C664AE642}"/>
              </a:ext>
            </a:extLst>
          </p:cNvPr>
          <p:cNvSpPr txBox="1"/>
          <p:nvPr/>
        </p:nvSpPr>
        <p:spPr>
          <a:xfrm>
            <a:off x="5889224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1CDF96-B518-60A6-B16F-37E7BDC3778B}"/>
              </a:ext>
            </a:extLst>
          </p:cNvPr>
          <p:cNvSpPr txBox="1"/>
          <p:nvPr/>
        </p:nvSpPr>
        <p:spPr>
          <a:xfrm>
            <a:off x="4124968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13738FF-0488-A44B-E095-CBFAFE78B897}"/>
              </a:ext>
            </a:extLst>
          </p:cNvPr>
          <p:cNvSpPr/>
          <p:nvPr/>
        </p:nvSpPr>
        <p:spPr>
          <a:xfrm>
            <a:off x="2360712" y="3375263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B75FADF-7590-D104-9FFD-FEC91F59C2A8}"/>
              </a:ext>
            </a:extLst>
          </p:cNvPr>
          <p:cNvSpPr/>
          <p:nvPr/>
        </p:nvSpPr>
        <p:spPr>
          <a:xfrm>
            <a:off x="5889224" y="3375263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E64D32C-66AB-FD12-14A6-EDEC9E12AF7D}"/>
              </a:ext>
            </a:extLst>
          </p:cNvPr>
          <p:cNvSpPr/>
          <p:nvPr/>
        </p:nvSpPr>
        <p:spPr>
          <a:xfrm>
            <a:off x="4124968" y="3375263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ABDD92-A30A-DE7C-ABBE-D8F79820F350}"/>
              </a:ext>
            </a:extLst>
          </p:cNvPr>
          <p:cNvCxnSpPr/>
          <p:nvPr/>
        </p:nvCxnSpPr>
        <p:spPr>
          <a:xfrm>
            <a:off x="351284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47561A3-AC76-AA10-A94F-82BE3DE09428}"/>
              </a:ext>
            </a:extLst>
          </p:cNvPr>
          <p:cNvCxnSpPr/>
          <p:nvPr/>
        </p:nvCxnSpPr>
        <p:spPr>
          <a:xfrm>
            <a:off x="351284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20A1AA4-A1C0-8741-B9AA-50396A13A807}"/>
              </a:ext>
            </a:extLst>
          </p:cNvPr>
          <p:cNvCxnSpPr/>
          <p:nvPr/>
        </p:nvCxnSpPr>
        <p:spPr>
          <a:xfrm>
            <a:off x="529697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0D650E6B-BE7F-526B-E54F-8B027158644D}"/>
              </a:ext>
            </a:extLst>
          </p:cNvPr>
          <p:cNvCxnSpPr/>
          <p:nvPr/>
        </p:nvCxnSpPr>
        <p:spPr>
          <a:xfrm>
            <a:off x="529697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A648C3E-30E1-6A22-6217-A72FE6F69D64}"/>
              </a:ext>
            </a:extLst>
          </p:cNvPr>
          <p:cNvSpPr txBox="1"/>
          <p:nvPr/>
        </p:nvSpPr>
        <p:spPr>
          <a:xfrm>
            <a:off x="2360712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4ADA44-A622-7CC8-13E3-C131D04D2124}"/>
              </a:ext>
            </a:extLst>
          </p:cNvPr>
          <p:cNvSpPr txBox="1"/>
          <p:nvPr/>
        </p:nvSpPr>
        <p:spPr>
          <a:xfrm>
            <a:off x="5889224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C107889-37B4-8303-92E4-6FA1A3193CDF}"/>
              </a:ext>
            </a:extLst>
          </p:cNvPr>
          <p:cNvSpPr txBox="1"/>
          <p:nvPr/>
        </p:nvSpPr>
        <p:spPr>
          <a:xfrm>
            <a:off x="4124968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19FA3B40-D0FB-4B23-0E3D-D20C6141CEAC}"/>
              </a:ext>
            </a:extLst>
          </p:cNvPr>
          <p:cNvCxnSpPr>
            <a:cxnSpLocks/>
            <a:stCxn id="8" idx="3"/>
            <a:endCxn id="97" idx="0"/>
          </p:cNvCxnSpPr>
          <p:nvPr/>
        </p:nvCxnSpPr>
        <p:spPr>
          <a:xfrm>
            <a:off x="5204968" y="2042875"/>
            <a:ext cx="324206" cy="790829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AB669A72-1F98-2582-0391-1FDF7327140C}"/>
              </a:ext>
            </a:extLst>
          </p:cNvPr>
          <p:cNvCxnSpPr>
            <a:cxnSpLocks/>
            <a:stCxn id="100" idx="1"/>
            <a:endCxn id="68" idx="1"/>
          </p:cNvCxnSpPr>
          <p:nvPr/>
        </p:nvCxnSpPr>
        <p:spPr>
          <a:xfrm rot="10800000" flipV="1">
            <a:off x="4124968" y="4994976"/>
            <a:ext cx="954206" cy="972674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023FE7F-DB88-18EC-7366-118994CB0BD3}"/>
              </a:ext>
            </a:extLst>
          </p:cNvPr>
          <p:cNvSpPr/>
          <p:nvPr/>
        </p:nvSpPr>
        <p:spPr>
          <a:xfrm>
            <a:off x="5079174" y="2833704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4E31185-4ACD-3F9B-64B7-6CEA292356DB}"/>
              </a:ext>
            </a:extLst>
          </p:cNvPr>
          <p:cNvSpPr txBox="1"/>
          <p:nvPr/>
        </p:nvSpPr>
        <p:spPr>
          <a:xfrm>
            <a:off x="5079174" y="2886720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Cell 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7D6EB89-8F5C-84A8-C72A-9DE194D032F5}"/>
              </a:ext>
            </a:extLst>
          </p:cNvPr>
          <p:cNvSpPr/>
          <p:nvPr/>
        </p:nvSpPr>
        <p:spPr>
          <a:xfrm>
            <a:off x="5079174" y="4803460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404502B-9E56-308E-02AB-E829F820A6B5}"/>
              </a:ext>
            </a:extLst>
          </p:cNvPr>
          <p:cNvSpPr txBox="1"/>
          <p:nvPr/>
        </p:nvSpPr>
        <p:spPr>
          <a:xfrm>
            <a:off x="5079174" y="4856476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Cell 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1FB5D8E7-F3FA-79E0-F6F6-B095914228E6}"/>
              </a:ext>
            </a:extLst>
          </p:cNvPr>
          <p:cNvCxnSpPr>
            <a:cxnSpLocks/>
            <a:stCxn id="98" idx="1"/>
            <a:endCxn id="78" idx="1"/>
          </p:cNvCxnSpPr>
          <p:nvPr/>
        </p:nvCxnSpPr>
        <p:spPr>
          <a:xfrm rot="10800000" flipV="1">
            <a:off x="4124968" y="3025219"/>
            <a:ext cx="954206" cy="980043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5E21A292-DDA4-F95F-A4C2-617C60664494}"/>
              </a:ext>
            </a:extLst>
          </p:cNvPr>
          <p:cNvCxnSpPr>
            <a:cxnSpLocks/>
            <a:stCxn id="78" idx="3"/>
            <a:endCxn id="99" idx="0"/>
          </p:cNvCxnSpPr>
          <p:nvPr/>
        </p:nvCxnSpPr>
        <p:spPr>
          <a:xfrm>
            <a:off x="5204968" y="4005263"/>
            <a:ext cx="324206" cy="798197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C92E9F9B-A5A1-B233-B628-6900DC5A7F8A}"/>
              </a:ext>
            </a:extLst>
          </p:cNvPr>
          <p:cNvCxnSpPr>
            <a:cxnSpLocks/>
          </p:cNvCxnSpPr>
          <p:nvPr/>
        </p:nvCxnSpPr>
        <p:spPr>
          <a:xfrm>
            <a:off x="5655662" y="3384427"/>
            <a:ext cx="0" cy="12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8B1D8429-A15D-A5CA-1B91-448A6F24E990}"/>
              </a:ext>
            </a:extLst>
          </p:cNvPr>
          <p:cNvCxnSpPr>
            <a:cxnSpLocks/>
          </p:cNvCxnSpPr>
          <p:nvPr/>
        </p:nvCxnSpPr>
        <p:spPr>
          <a:xfrm>
            <a:off x="5401907" y="3384427"/>
            <a:ext cx="0" cy="12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101995B-7FF4-33F9-6880-757EA38C379F}"/>
              </a:ext>
            </a:extLst>
          </p:cNvPr>
          <p:cNvSpPr txBox="1"/>
          <p:nvPr/>
        </p:nvSpPr>
        <p:spPr>
          <a:xfrm>
            <a:off x="4124968" y="1954850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0318E1-FD73-61C2-C0F8-4AEB0BF94AFC}"/>
              </a:ext>
            </a:extLst>
          </p:cNvPr>
          <p:cNvSpPr txBox="1"/>
          <p:nvPr/>
        </p:nvSpPr>
        <p:spPr>
          <a:xfrm>
            <a:off x="4124968" y="3938315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74F79-A266-D41A-13A0-C1B94D285785}"/>
              </a:ext>
            </a:extLst>
          </p:cNvPr>
          <p:cNvSpPr txBox="1"/>
          <p:nvPr/>
        </p:nvSpPr>
        <p:spPr>
          <a:xfrm>
            <a:off x="4124968" y="5869134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91341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8813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R-CNN (Region Proposals CNN)</a:t>
            </a:r>
          </a:p>
          <a:p>
            <a:pPr lvl="1"/>
            <a:r>
              <a:rPr lang="en-US" altLang="ko-KR" sz="1400">
                <a:latin typeface="+mn-ea"/>
              </a:rPr>
              <a:t>Region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Proposals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영역 제안</a:t>
            </a:r>
            <a:r>
              <a:rPr lang="en-US" altLang="ko-KR" sz="1400">
                <a:latin typeface="+mn-ea"/>
              </a:rPr>
              <a:t>) : </a:t>
            </a:r>
            <a:r>
              <a:rPr lang="ko-KR" altLang="en-US" sz="1400">
                <a:latin typeface="+mn-ea"/>
              </a:rPr>
              <a:t>전통적인 광학 기법으로 객체가 있을 만한 영역을 추천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이미지를 각 영역으로 분할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각 영역에 대해서 </a:t>
            </a:r>
            <a:r>
              <a:rPr lang="en-US" altLang="ko-KR" sz="1400">
                <a:latin typeface="+mn-ea"/>
              </a:rPr>
              <a:t>CNN </a:t>
            </a:r>
            <a:r>
              <a:rPr lang="ko-KR" altLang="en-US" sz="1400">
                <a:latin typeface="+mn-ea"/>
              </a:rPr>
              <a:t>적용</a:t>
            </a:r>
            <a:endParaRPr lang="en-US" altLang="ko-KR" sz="12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Fast R-CNN				: R-CNN</a:t>
            </a:r>
            <a:r>
              <a:rPr lang="ko-KR" altLang="en-US" sz="1600">
                <a:latin typeface="+mn-ea"/>
              </a:rPr>
              <a:t>보다 약 </a:t>
            </a:r>
            <a:r>
              <a:rPr lang="en-US" altLang="ko-KR" sz="1600">
                <a:latin typeface="+mn-ea"/>
              </a:rPr>
              <a:t>25</a:t>
            </a:r>
            <a:r>
              <a:rPr lang="ko-KR" altLang="en-US" sz="1600">
                <a:latin typeface="+mn-ea"/>
              </a:rPr>
              <a:t>배 빠름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Region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Proposals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영역 제안</a:t>
            </a:r>
            <a:r>
              <a:rPr lang="en-US" altLang="ko-KR" sz="1400">
                <a:latin typeface="+mn-ea"/>
              </a:rPr>
              <a:t>) : </a:t>
            </a:r>
            <a:r>
              <a:rPr lang="ko-KR" altLang="en-US" sz="1400">
                <a:latin typeface="+mn-ea"/>
              </a:rPr>
              <a:t>전통적인 광학 기법으로 객체가 있을 만한 영역을 추천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solidFill>
                  <a:srgbClr val="0070C0"/>
                </a:solidFill>
                <a:latin typeface="+mn-ea"/>
              </a:rPr>
              <a:t>원본 이미지에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CNN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을 적용하여 특징 맵 생성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ko-KR" altLang="en-US" sz="1400">
                <a:solidFill>
                  <a:srgbClr val="0070C0"/>
                </a:solidFill>
                <a:latin typeface="+mn-ea"/>
              </a:rPr>
              <a:t>특징 맵에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Region Proposals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결과를 반영하여 특징 맵을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pooling</a:t>
            </a:r>
          </a:p>
          <a:p>
            <a:pPr lvl="1"/>
            <a:r>
              <a:rPr lang="en-US" altLang="ko-KR" sz="1400">
                <a:latin typeface="+mn-ea"/>
              </a:rPr>
              <a:t>Pooling</a:t>
            </a:r>
            <a:r>
              <a:rPr lang="ko-KR" altLang="en-US" sz="1400">
                <a:latin typeface="+mn-ea"/>
              </a:rPr>
              <a:t>한 것으로 객체를 탐지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Faster R-CNN				: R-CNN</a:t>
            </a:r>
            <a:r>
              <a:rPr lang="ko-KR" altLang="en-US" sz="1600">
                <a:latin typeface="+mn-ea"/>
              </a:rPr>
              <a:t>보다 약 </a:t>
            </a:r>
            <a:r>
              <a:rPr lang="en-US" altLang="ko-KR" sz="1600">
                <a:latin typeface="+mn-ea"/>
              </a:rPr>
              <a:t>250</a:t>
            </a:r>
            <a:r>
              <a:rPr lang="ko-KR" altLang="en-US" sz="1600">
                <a:latin typeface="+mn-ea"/>
              </a:rPr>
              <a:t>배 빠름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https://github.com/tensorpack/tensorpack/tree/master/examples/FasterRCNN</a:t>
            </a:r>
          </a:p>
          <a:p>
            <a:pPr lvl="1"/>
            <a:r>
              <a:rPr lang="ko-KR" altLang="en-US" sz="1400">
                <a:latin typeface="+mn-ea"/>
              </a:rPr>
              <a:t>이미지에 </a:t>
            </a:r>
            <a:r>
              <a:rPr lang="en-US" altLang="ko-KR" sz="1400">
                <a:latin typeface="+mn-ea"/>
              </a:rPr>
              <a:t>CNN</a:t>
            </a:r>
            <a:r>
              <a:rPr lang="ko-KR" altLang="en-US" sz="1400">
                <a:latin typeface="+mn-ea"/>
              </a:rPr>
              <a:t>을 적용하여 특징 맵 생성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특징 맵에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RPN (Region Proposal Network)</a:t>
            </a:r>
            <a:r>
              <a:rPr lang="ko-KR" altLang="en-US" sz="1400">
                <a:latin typeface="+mn-ea"/>
              </a:rPr>
              <a:t>을 적용하여 영역 제안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특징 맵에 </a:t>
            </a:r>
            <a:r>
              <a:rPr lang="en-US" altLang="ko-KR" sz="1400">
                <a:latin typeface="+mn-ea"/>
              </a:rPr>
              <a:t>RPN </a:t>
            </a:r>
            <a:r>
              <a:rPr lang="ko-KR" altLang="en-US" sz="1400">
                <a:latin typeface="+mn-ea"/>
              </a:rPr>
              <a:t>결과를 반영하여 특징 맵을 </a:t>
            </a:r>
            <a:r>
              <a:rPr lang="en-US" altLang="ko-KR" sz="1400">
                <a:latin typeface="+mn-ea"/>
              </a:rPr>
              <a:t>pooling</a:t>
            </a:r>
          </a:p>
          <a:p>
            <a:pPr lvl="1"/>
            <a:r>
              <a:rPr lang="en-US" altLang="ko-KR" sz="1400">
                <a:latin typeface="+mn-ea"/>
              </a:rPr>
              <a:t>Pooling</a:t>
            </a:r>
            <a:r>
              <a:rPr lang="ko-KR" altLang="en-US" sz="1400">
                <a:latin typeface="+mn-ea"/>
              </a:rPr>
              <a:t>한 것으로 객체를 탐지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B317B79-33AA-E61C-F9C5-918735EBFB9A}"/>
              </a:ext>
            </a:extLst>
          </p:cNvPr>
          <p:cNvSpPr/>
          <p:nvPr/>
        </p:nvSpPr>
        <p:spPr>
          <a:xfrm>
            <a:off x="6969125" y="3429000"/>
            <a:ext cx="2592387" cy="576064"/>
          </a:xfrm>
          <a:prstGeom prst="rect">
            <a:avLst/>
          </a:prstGeom>
          <a:solidFill>
            <a:srgbClr val="92D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+mn-ea"/>
              </a:rPr>
              <a:t>이미지 분할 대신에</a:t>
            </a:r>
            <a:endParaRPr lang="en-US" altLang="ko-KR" sz="1200">
              <a:latin typeface="+mn-ea"/>
            </a:endParaRPr>
          </a:p>
          <a:p>
            <a:pPr algn="ctr"/>
            <a:r>
              <a:rPr lang="ko-KR" altLang="en-US" sz="1200">
                <a:latin typeface="+mn-ea"/>
              </a:rPr>
              <a:t>특징맵 </a:t>
            </a:r>
            <a:r>
              <a:rPr lang="en-US" altLang="ko-KR" sz="1200">
                <a:latin typeface="+mn-ea"/>
              </a:rPr>
              <a:t>Pooling</a:t>
            </a:r>
            <a:endParaRPr lang="ko-KR" altLang="en-US" sz="120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A97C2D0-02DB-450D-1591-596018766862}"/>
              </a:ext>
            </a:extLst>
          </p:cNvPr>
          <p:cNvSpPr/>
          <p:nvPr/>
        </p:nvSpPr>
        <p:spPr>
          <a:xfrm>
            <a:off x="6969125" y="5085184"/>
            <a:ext cx="2592387" cy="576064"/>
          </a:xfrm>
          <a:prstGeom prst="rect">
            <a:avLst/>
          </a:prstGeom>
          <a:solidFill>
            <a:srgbClr val="92D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>
                <a:latin typeface="+mn-ea"/>
              </a:rPr>
              <a:t>Region Proposals </a:t>
            </a:r>
            <a:r>
              <a:rPr lang="ko-KR" altLang="en-US" sz="1200">
                <a:latin typeface="+mn-ea"/>
              </a:rPr>
              <a:t>대신에</a:t>
            </a:r>
            <a:endParaRPr lang="en-US" altLang="ko-KR" sz="1200">
              <a:latin typeface="+mn-ea"/>
            </a:endParaRPr>
          </a:p>
          <a:p>
            <a:pPr algn="ctr"/>
            <a:r>
              <a:rPr lang="en-US" altLang="ko-KR" sz="1200">
                <a:latin typeface="+mn-ea"/>
              </a:rPr>
              <a:t>RPN (Region Proposal Network) </a:t>
            </a:r>
            <a:r>
              <a:rPr lang="ko-KR" altLang="en-US" sz="1200">
                <a:latin typeface="+mn-ea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33617341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YOLO (You Only Look Once) v3 : https://arxiv.org/pdf/1804.02767.pdf</a:t>
            </a:r>
          </a:p>
          <a:p>
            <a:pPr lvl="1"/>
            <a:r>
              <a:rPr lang="ko-KR" altLang="en-US" sz="1400">
                <a:latin typeface="+mn-ea"/>
              </a:rPr>
              <a:t>속도가 빨라 실시간에 적합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초당 </a:t>
            </a:r>
            <a:r>
              <a:rPr lang="en-US" altLang="ko-KR" sz="1400">
                <a:latin typeface="+mn-ea"/>
              </a:rPr>
              <a:t>YOLO 45 frames)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7412" name="Picture 4" descr="Combining Boxes from Various Scales">
            <a:extLst>
              <a:ext uri="{FF2B5EF4-FFF2-40B4-BE49-F238E27FC236}">
                <a16:creationId xmlns:a16="http://schemas.microsoft.com/office/drawing/2014/main" id="{880E7CB5-66AE-745A-D929-D827EAEBC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2191378"/>
            <a:ext cx="5400600" cy="443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33E2A7-31B0-61DD-CC07-2774DF33F125}"/>
              </a:ext>
            </a:extLst>
          </p:cNvPr>
          <p:cNvSpPr txBox="1"/>
          <p:nvPr/>
        </p:nvSpPr>
        <p:spPr>
          <a:xfrm>
            <a:off x="5961112" y="5889466"/>
            <a:ext cx="3600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en-US" altLang="ko-KR" sz="10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https://d33wubrfki0l68.cloudfront.net/c6fd049f28b66dbd35faed6965905ec6281f7d7d/c0399/assets/images/yolo/yolo-architecture.webp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D077E9-5DBB-5D78-A013-DD412B99F28C}"/>
              </a:ext>
            </a:extLst>
          </p:cNvPr>
          <p:cNvSpPr txBox="1"/>
          <p:nvPr/>
        </p:nvSpPr>
        <p:spPr>
          <a:xfrm>
            <a:off x="6969124" y="1737980"/>
            <a:ext cx="25923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https://herbwood.tistory.com/21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0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Feature map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52 * 52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26 * 26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13 * 13</a:t>
            </a:r>
          </a:p>
          <a:p>
            <a:endParaRPr lang="ko-KR" altLang="en-US" sz="1000">
              <a:latin typeface="+mn-ea"/>
            </a:endParaRPr>
          </a:p>
        </p:txBody>
      </p:sp>
      <p:pic>
        <p:nvPicPr>
          <p:cNvPr id="17416" name="Picture 8">
            <a:extLst>
              <a:ext uri="{FF2B5EF4-FFF2-40B4-BE49-F238E27FC236}">
                <a16:creationId xmlns:a16="http://schemas.microsoft.com/office/drawing/2014/main" id="{31F9FF72-9C79-0F07-D1C0-810108D6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137" y="2968054"/>
            <a:ext cx="3613025" cy="201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A8B718-F51B-3BF9-1B79-1BE90BFEE0FB}"/>
              </a:ext>
            </a:extLst>
          </p:cNvPr>
          <p:cNvSpPr txBox="1"/>
          <p:nvPr/>
        </p:nvSpPr>
        <p:spPr>
          <a:xfrm>
            <a:off x="6177137" y="4981282"/>
            <a:ext cx="3384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en-US" altLang="ko-KR" sz="10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https://rubber-tree.tistory.com/119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94418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Instance Segmentation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5DA48AB-B198-A9D1-68E4-45A835B14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7" y="4777825"/>
            <a:ext cx="3954939" cy="146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26D1EC61-A652-4E33-72C2-7FEA6C22F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7" y="1911233"/>
            <a:ext cx="5760640" cy="255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F4D50D-2371-0333-73C8-50C2472FDDD7}"/>
              </a:ext>
            </a:extLst>
          </p:cNvPr>
          <p:cNvSpPr txBox="1"/>
          <p:nvPr/>
        </p:nvSpPr>
        <p:spPr>
          <a:xfrm>
            <a:off x="655318" y="4478923"/>
            <a:ext cx="3793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https://m.blog.naver.com/sogangori/221012300995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Mask R-CNN : https://herbwood.tistory.com/20</a:t>
            </a:r>
          </a:p>
          <a:p>
            <a:pPr lvl="1"/>
            <a:r>
              <a:rPr lang="en-US" altLang="ko-KR" sz="1400">
                <a:latin typeface="+mn-ea"/>
              </a:rPr>
              <a:t>Classfication, Object Detection, Instance Segmentation</a:t>
            </a:r>
            <a:r>
              <a:rPr lang="ko-KR" altLang="en-US" sz="1400">
                <a:latin typeface="+mn-ea"/>
              </a:rPr>
              <a:t>을 동시에 진행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6390" name="Picture 6">
            <a:extLst>
              <a:ext uri="{FF2B5EF4-FFF2-40B4-BE49-F238E27FC236}">
                <a16:creationId xmlns:a16="http://schemas.microsoft.com/office/drawing/2014/main" id="{A226F3C6-72A6-FA9D-EEA2-A2063BB21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698" y="4581128"/>
            <a:ext cx="4761614" cy="156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84D666-6D26-362A-9017-CBCDB6AAE3A9}"/>
              </a:ext>
            </a:extLst>
          </p:cNvPr>
          <p:cNvSpPr txBox="1"/>
          <p:nvPr/>
        </p:nvSpPr>
        <p:spPr>
          <a:xfrm>
            <a:off x="655318" y="6311195"/>
            <a:ext cx="3793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https://m.blog.naver.com/sogangori/221012300995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D5AF68-5C34-B760-3490-A8EDB4258361}"/>
              </a:ext>
            </a:extLst>
          </p:cNvPr>
          <p:cNvSpPr txBox="1"/>
          <p:nvPr/>
        </p:nvSpPr>
        <p:spPr>
          <a:xfrm>
            <a:off x="4953000" y="6165304"/>
            <a:ext cx="3793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https://wikidocs.net/163945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DDC870-56E8-8AE7-64E1-06B284B674F6}"/>
              </a:ext>
            </a:extLst>
          </p:cNvPr>
          <p:cNvSpPr txBox="1"/>
          <p:nvPr/>
        </p:nvSpPr>
        <p:spPr>
          <a:xfrm>
            <a:off x="6969124" y="1423057"/>
            <a:ext cx="259238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+mn-ea"/>
              </a:rPr>
              <a:t>BBox (Bounding Box)</a:t>
            </a:r>
          </a:p>
          <a:p>
            <a:r>
              <a:rPr lang="en-US" altLang="ko-KR" sz="1050">
                <a:latin typeface="+mn-ea"/>
              </a:rPr>
              <a:t>FPN (Feature Pyramid Networks)</a:t>
            </a:r>
          </a:p>
          <a:p>
            <a:r>
              <a:rPr lang="en-US" altLang="ko-KR" sz="1050">
                <a:latin typeface="+mn-ea"/>
              </a:rPr>
              <a:t>FCN (Fully Convolutional Network)</a:t>
            </a:r>
            <a:endParaRPr lang="ko-KR" altLang="en-US" sz="105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296625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Instance Segmentation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  <a:sym typeface="Wingdings" panose="05000000000000000000" pitchFamily="2" charset="2"/>
              </a:rPr>
              <a:t>DeepLab-v3+ : https://github.com/tensorflow/models/tree/master/research/deeplab</a:t>
            </a:r>
          </a:p>
          <a:p>
            <a:pPr lvl="1"/>
            <a:r>
              <a:rPr lang="en-US" altLang="ko-KR" sz="1400">
                <a:latin typeface="+mn-ea"/>
              </a:rPr>
              <a:t>https://www.tensorflow.org/lite/examples/segmentation/overview?hl=ko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F8C7F511-DF92-EAEE-6548-9B3961098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060433"/>
            <a:ext cx="4464496" cy="148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A2D929-677F-C070-33E3-371ECF10A465}"/>
              </a:ext>
            </a:extLst>
          </p:cNvPr>
          <p:cNvSpPr txBox="1"/>
          <p:nvPr/>
        </p:nvSpPr>
        <p:spPr>
          <a:xfrm>
            <a:off x="789313" y="3542819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https://github.com/tensorflow/models/tree/master/research/deeplab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D7ECABA-A7B4-99BD-37A1-B7EE3366C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13" y="3933056"/>
            <a:ext cx="1471867" cy="21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D7F38CBC-ECC3-FC42-387B-27AEC4A26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467" y="3933056"/>
            <a:ext cx="1471867" cy="21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4FBCC3-48A4-0528-FE37-CF08169962E4}"/>
              </a:ext>
            </a:extLst>
          </p:cNvPr>
          <p:cNvSpPr txBox="1"/>
          <p:nvPr/>
        </p:nvSpPr>
        <p:spPr>
          <a:xfrm>
            <a:off x="789313" y="6064589"/>
            <a:ext cx="89162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https://m.blog.naver.com/PostView.naver?blogId=skyshin0304&amp;logNo=221591774871&amp;targetKeyword=&amp;targetRecommendationCode=1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21FA8-8B4E-0164-9E54-094FF4754DDD}"/>
              </a:ext>
            </a:extLst>
          </p:cNvPr>
          <p:cNvSpPr txBox="1"/>
          <p:nvPr/>
        </p:nvSpPr>
        <p:spPr>
          <a:xfrm>
            <a:off x="2360711" y="4497240"/>
            <a:ext cx="1008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DeepLab</a:t>
            </a:r>
            <a:r>
              <a:rPr lang="ko-KR" altLang="en-US" sz="1000">
                <a:latin typeface="+mn-ea"/>
              </a:rPr>
              <a:t>으로</a:t>
            </a:r>
            <a:endParaRPr lang="en-US" altLang="ko-KR" sz="1000">
              <a:latin typeface="+mn-ea"/>
            </a:endParaRPr>
          </a:p>
          <a:p>
            <a:pPr algn="ctr"/>
            <a:r>
              <a:rPr lang="en-US" altLang="ko-KR" sz="1000">
                <a:latin typeface="+mn-ea"/>
              </a:rPr>
              <a:t>30,000</a:t>
            </a:r>
            <a:r>
              <a:rPr lang="ko-KR" altLang="en-US" sz="1000">
                <a:latin typeface="+mn-ea"/>
              </a:rPr>
              <a:t>회 학습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9C1C71F-FA26-A0C5-0A5B-1AA29331A6DC}"/>
              </a:ext>
            </a:extLst>
          </p:cNvPr>
          <p:cNvSpPr/>
          <p:nvPr/>
        </p:nvSpPr>
        <p:spPr>
          <a:xfrm>
            <a:off x="2401459" y="4897350"/>
            <a:ext cx="1008113" cy="371285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04215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E1E7A7F8-7CE8-7989-F2BF-763F57CCA460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098DF0FB-B942-5538-E015-8AF504ADD5CB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1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en-US" altLang="ko-KR" sz="1400">
                <a:latin typeface="+mn-ea"/>
              </a:rPr>
              <a:t>OHE (One-Hot Encoding)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word</a:t>
            </a:r>
          </a:p>
          <a:p>
            <a:pPr lvl="1"/>
            <a:r>
              <a:rPr lang="en-US" altLang="ko-KR" sz="1400">
                <a:latin typeface="+mn-ea"/>
              </a:rPr>
              <a:t>Text : Word2Vec, GloVe</a:t>
            </a:r>
          </a:p>
          <a:p>
            <a:pPr lvl="1"/>
            <a:r>
              <a:rPr lang="en-US" altLang="ko-KR" sz="1400">
                <a:latin typeface="+mn-ea"/>
              </a:rPr>
              <a:t>Music : </a:t>
            </a:r>
            <a:r>
              <a:rPr lang="ko-KR" altLang="en-US" sz="1400">
                <a:latin typeface="+mn-ea"/>
              </a:rPr>
              <a:t>음악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2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ko-KR" altLang="en-US" sz="1400">
                <a:latin typeface="+mn-ea"/>
              </a:rPr>
              <a:t>흑백 이미지 </a:t>
            </a:r>
            <a:r>
              <a:rPr lang="en-US" altLang="ko-KR" sz="1400">
                <a:latin typeface="+mn-ea"/>
              </a:rPr>
              <a:t>: x, y</a:t>
            </a:r>
          </a:p>
          <a:p>
            <a:pPr lvl="1"/>
            <a:r>
              <a:rPr lang="en-US" altLang="ko-KR" sz="1400">
                <a:latin typeface="+mn-ea"/>
              </a:rPr>
              <a:t>OHE (One-Hot Encoding)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phrase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3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ko-KR" altLang="en-US" sz="1400">
                <a:latin typeface="+mn-ea"/>
              </a:rPr>
              <a:t>컬러 이미지 </a:t>
            </a:r>
            <a:r>
              <a:rPr lang="en-US" altLang="ko-KR" sz="1400">
                <a:latin typeface="+mn-ea"/>
              </a:rPr>
              <a:t>: x, y, rgb</a:t>
            </a:r>
          </a:p>
          <a:p>
            <a:pPr lvl="1"/>
            <a:r>
              <a:rPr lang="ko-KR" altLang="en-US" sz="1400">
                <a:latin typeface="+mn-ea"/>
              </a:rPr>
              <a:t>흑백 동영상 </a:t>
            </a:r>
            <a:r>
              <a:rPr lang="en-US" altLang="ko-KR" sz="1400">
                <a:latin typeface="+mn-ea"/>
              </a:rPr>
              <a:t>(x, y, time)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ko-KR" altLang="en-US" sz="1400">
                <a:latin typeface="+mn-ea"/>
              </a:rPr>
              <a:t>컬러 동영상 </a:t>
            </a:r>
            <a:r>
              <a:rPr lang="en-US" altLang="ko-KR" sz="1400">
                <a:latin typeface="+mn-ea"/>
              </a:rPr>
              <a:t>(x, y, rgb, time)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5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1" name="내용 개체 틀 4">
            <a:extLst>
              <a:ext uri="{FF2B5EF4-FFF2-40B4-BE49-F238E27FC236}">
                <a16:creationId xmlns:a16="http://schemas.microsoft.com/office/drawing/2014/main" id="{D074A3CD-DC03-22CA-F171-6573C6B2E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</a:t>
            </a:r>
            <a:r>
              <a:rPr lang="ko-KR" altLang="en-US" sz="1600">
                <a:latin typeface="+mn-ea"/>
              </a:rPr>
              <a:t>외의 데이터로 확장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77725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keras.layers.RNN, 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RNN (Recurrent Neural Networks, </a:t>
            </a:r>
            <a:r>
              <a:rPr lang="ko-KR" altLang="en-US" sz="1600">
                <a:latin typeface="+mn-ea"/>
              </a:rPr>
              <a:t>순환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순서가 있는 데이터를 입력 받아 변화하는 입력에 대한 출력을 얻는다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순차 입력 </a:t>
            </a:r>
            <a:r>
              <a:rPr lang="en-US" altLang="ko-KR" sz="1400">
                <a:latin typeface="+mn-ea"/>
              </a:rPr>
              <a:t>:</a:t>
            </a:r>
            <a:r>
              <a:rPr lang="ko-KR" altLang="en-US" sz="1400">
                <a:latin typeface="+mn-ea"/>
              </a:rPr>
              <a:t> 텍스트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음성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시계열 등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음성 인식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언어 모델링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기계 번역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감정 분석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이미지 캡션 등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Hidden Layer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은닉층</a:t>
            </a:r>
            <a:r>
              <a:rPr lang="en-US" altLang="ko-KR" sz="1400">
                <a:latin typeface="+mn-ea"/>
              </a:rPr>
              <a:t>) + Hidden Status (</a:t>
            </a:r>
            <a:r>
              <a:rPr lang="ko-KR" altLang="en-US" sz="1400">
                <a:latin typeface="+mn-ea"/>
              </a:rPr>
              <a:t>은닉 상태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BPTT (BackPropagation Through Time, </a:t>
            </a:r>
            <a:r>
              <a:rPr lang="ko-KR" altLang="en-US" sz="1400">
                <a:latin typeface="+mn-ea"/>
              </a:rPr>
              <a:t>시간에 따른 역전파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70298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keras.layers.RNN, 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3726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RNN</a:t>
            </a:r>
            <a:r>
              <a:rPr lang="ko-KR" altLang="en-US" sz="1600">
                <a:latin typeface="+mn-ea"/>
              </a:rPr>
              <a:t>의 종류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LSTM (Long Short-Term Memory)</a:t>
            </a:r>
          </a:p>
          <a:p>
            <a:pPr lvl="1"/>
            <a:r>
              <a:rPr lang="en-US" altLang="ko-KR" sz="1400">
                <a:latin typeface="+mn-ea"/>
              </a:rPr>
              <a:t>GRU (Gated Recurrent Unit)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7C02759-1131-BB9A-2A44-8EA963DCA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88" y="2492896"/>
            <a:ext cx="6840760" cy="19021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505B7D-3C5E-C446-5F52-5C4AFC2EEA1D}"/>
              </a:ext>
            </a:extLst>
          </p:cNvPr>
          <p:cNvSpPr txBox="1"/>
          <p:nvPr/>
        </p:nvSpPr>
        <p:spPr>
          <a:xfrm>
            <a:off x="344488" y="4395002"/>
            <a:ext cx="4732664" cy="250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04B78A1-8B9C-EED2-1B4E-357FEB2CC7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9" r="18934"/>
          <a:stretch/>
        </p:blipFill>
        <p:spPr bwMode="auto">
          <a:xfrm>
            <a:off x="3944888" y="4557437"/>
            <a:ext cx="5791150" cy="169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EA8605-F4F1-5CD6-BADA-9EE1E3D73C9B}"/>
              </a:ext>
            </a:extLst>
          </p:cNvPr>
          <p:cNvSpPr txBox="1"/>
          <p:nvPr/>
        </p:nvSpPr>
        <p:spPr>
          <a:xfrm>
            <a:off x="3965334" y="6291998"/>
            <a:ext cx="57707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https://m.hanbit.co.kr/channel/category/category_view.html?cms_code=CMS5215583920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971022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keras.layers.RNN, 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3560DE-A4E6-73E5-C1F6-7E073D7BF2AD}"/>
              </a:ext>
            </a:extLst>
          </p:cNvPr>
          <p:cNvSpPr txBox="1"/>
          <p:nvPr/>
        </p:nvSpPr>
        <p:spPr>
          <a:xfrm>
            <a:off x="704529" y="6351131"/>
            <a:ext cx="3240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https://wikidocs.net/22886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E34685-938C-F95E-6083-B7EB5CAC30A9}"/>
              </a:ext>
            </a:extLst>
          </p:cNvPr>
          <p:cNvSpPr txBox="1"/>
          <p:nvPr/>
        </p:nvSpPr>
        <p:spPr>
          <a:xfrm>
            <a:off x="4749753" y="6351131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https://www.simplilearn.com/tutorials/deep-learning-tutorial/rnn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6" name="Picture 6" descr="Fully_connected_Recurrent_Neural_Network">
            <a:extLst>
              <a:ext uri="{FF2B5EF4-FFF2-40B4-BE49-F238E27FC236}">
                <a16:creationId xmlns:a16="http://schemas.microsoft.com/office/drawing/2014/main" id="{FBEE1784-2D21-779B-871D-892408C4D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477783"/>
            <a:ext cx="4608511" cy="179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14F077A-84B2-7270-C74C-68E105410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4310593"/>
            <a:ext cx="4320480" cy="199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9386A75-32C4-458C-B1CC-1F256AE23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755" y="784536"/>
            <a:ext cx="4172757" cy="225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99DB31-0CA9-9CAF-7971-5B6D074C60A3}"/>
              </a:ext>
            </a:extLst>
          </p:cNvPr>
          <p:cNvSpPr txBox="1"/>
          <p:nvPr/>
        </p:nvSpPr>
        <p:spPr>
          <a:xfrm>
            <a:off x="5385048" y="3068960"/>
            <a:ext cx="3240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https://wikidocs.net/22886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내용 개체 틀 4">
                <a:extLst>
                  <a:ext uri="{FF2B5EF4-FFF2-40B4-BE49-F238E27FC236}">
                    <a16:creationId xmlns:a16="http://schemas.microsoft.com/office/drawing/2014/main" id="{AAA4CBD0-0EAF-6A31-BE31-05914E18F7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7" y="1412776"/>
                <a:ext cx="9217025" cy="32193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>
                    <a:latin typeface="+mn-ea"/>
                  </a:rPr>
                  <a:t>RNN (Recurrent Neural Networks, </a:t>
                </a:r>
                <a:r>
                  <a:rPr lang="ko-KR" altLang="en-US" sz="1600">
                    <a:latin typeface="+mn-ea"/>
                  </a:rPr>
                  <a:t>순환 신경망</a:t>
                </a:r>
                <a:r>
                  <a:rPr lang="en-US" altLang="ko-KR" sz="1600">
                    <a:latin typeface="+mn-ea"/>
                  </a:rPr>
                  <a:t>)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x</a:t>
                </a:r>
                <a:r>
                  <a:rPr lang="ko-KR" altLang="en-US" sz="1400">
                    <a:latin typeface="+mn-ea"/>
                  </a:rPr>
                  <a:t>를 입력 받아 </a:t>
                </a:r>
                <a:r>
                  <a:rPr lang="en-US" altLang="ko-KR" sz="1400">
                    <a:latin typeface="+mn-ea"/>
                  </a:rPr>
                  <a:t>h (Hidden state)</a:t>
                </a:r>
                <a:r>
                  <a:rPr lang="ko-KR" altLang="en-US" sz="1400">
                    <a:latin typeface="+mn-ea"/>
                  </a:rPr>
                  <a:t>를 출력 한다</a:t>
                </a:r>
                <a:r>
                  <a:rPr lang="en-US" altLang="ko-KR" sz="1400">
                    <a:latin typeface="+mn-ea"/>
                  </a:rPr>
                  <a:t>.</a:t>
                </a:r>
              </a:p>
              <a:p>
                <a:pPr lvl="2"/>
                <a:r>
                  <a:rPr lang="en-US" altLang="ko-KR" sz="1400">
                    <a:latin typeface="+mn-ea"/>
                  </a:rPr>
                  <a:t>h</a:t>
                </a:r>
                <a:r>
                  <a:rPr lang="ko-KR" altLang="en-US" sz="1400">
                    <a:latin typeface="+mn-ea"/>
                  </a:rPr>
                  <a:t>는 다음 </a:t>
                </a:r>
                <a:r>
                  <a:rPr lang="en-US" altLang="ko-KR" sz="1400">
                    <a:latin typeface="+mn-ea"/>
                  </a:rPr>
                  <a:t>h</a:t>
                </a:r>
                <a:r>
                  <a:rPr lang="ko-KR" altLang="en-US" sz="1400">
                    <a:latin typeface="+mn-ea"/>
                  </a:rPr>
                  <a:t>를 계산할 때</a:t>
                </a:r>
                <a:r>
                  <a:rPr lang="en-US" altLang="ko-KR" sz="1400">
                    <a:latin typeface="+mn-ea"/>
                  </a:rPr>
                  <a:t>,</a:t>
                </a:r>
                <a:r>
                  <a:rPr lang="ko-KR" altLang="en-US" sz="1400">
                    <a:latin typeface="+mn-ea"/>
                  </a:rPr>
                  <a:t> 입력과 함께 사용 한다</a:t>
                </a:r>
                <a:r>
                  <a:rPr lang="en-US" altLang="ko-KR" sz="1400">
                    <a:latin typeface="+mn-ea"/>
                  </a:rPr>
                  <a:t>.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h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 =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altLang="ko-KR" sz="1400">
                    <a:latin typeface="+mn-ea"/>
                  </a:rPr>
                  <a:t>(h</a:t>
                </a:r>
                <a:r>
                  <a:rPr lang="en-US" altLang="ko-KR" sz="1400" baseline="-25000">
                    <a:latin typeface="+mn-ea"/>
                  </a:rPr>
                  <a:t>t-1</a:t>
                </a:r>
                <a:r>
                  <a:rPr lang="en-US" altLang="ko-KR" sz="1400">
                    <a:latin typeface="+mn-ea"/>
                  </a:rPr>
                  <a:t>, x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)	: Hidden state</a:t>
                </a:r>
              </a:p>
              <a:p>
                <a:pPr marL="363537" lvl="1" indent="0">
                  <a:buNone/>
                </a:pPr>
                <a:endParaRPr lang="en-US" altLang="ko-KR" sz="1400">
                  <a:latin typeface="+mn-ea"/>
                </a:endParaRPr>
              </a:p>
              <a:p>
                <a:pPr marL="363537" lvl="1" indent="0">
                  <a:buNone/>
                </a:pPr>
                <a:r>
                  <a:rPr lang="en-US" altLang="ko-KR" sz="1400">
                    <a:latin typeface="+mn-ea"/>
                  </a:rPr>
                  <a:t>last_state = SimpleRNN(3)(train_x)</a:t>
                </a:r>
              </a:p>
              <a:p>
                <a:pPr marL="363537" lvl="1" indent="0">
                  <a:buNone/>
                </a:pPr>
                <a:endParaRPr lang="en-US" altLang="ko-KR" sz="1400">
                  <a:latin typeface="+mn-ea"/>
                </a:endParaRPr>
              </a:p>
              <a:p>
                <a:pPr marL="363537" lvl="1" indent="0">
                  <a:buNone/>
                </a:pPr>
                <a:r>
                  <a:rPr lang="en-US" altLang="ko-KR" sz="1400">
                    <a:latin typeface="+mn-ea"/>
                  </a:rPr>
                  <a:t>last_state, 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last_state</a:t>
                </a:r>
                <a:r>
                  <a:rPr lang="en-US" altLang="ko-KR" sz="1400">
                    <a:latin typeface="+mn-ea"/>
                  </a:rPr>
                  <a:t> = SimpleRNN(3,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 return_state=</a:t>
                </a:r>
                <a:r>
                  <a:rPr lang="en" altLang="ko-Kore-KR" sz="1400" b="0" i="0">
                    <a:solidFill>
                      <a:srgbClr val="669955"/>
                    </a:solidFill>
                    <a:effectLst/>
                    <a:latin typeface="+mn-ea"/>
                  </a:rPr>
                  <a:t>True</a:t>
                </a:r>
                <a:r>
                  <a:rPr lang="en-US" altLang="ko-KR" sz="1400">
                    <a:latin typeface="+mn-ea"/>
                  </a:rPr>
                  <a:t>)(train_x)</a:t>
                </a:r>
              </a:p>
              <a:p>
                <a:pPr marL="363537" lvl="1" indent="0">
                  <a:buNone/>
                </a:pPr>
                <a:r>
                  <a:rPr lang="en-US" altLang="ko-KR" sz="1400">
                    <a:latin typeface="+mn-ea"/>
                  </a:rPr>
                  <a:t>hidden_states = SimpleRNN(3, 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return_sequences=</a:t>
                </a:r>
                <a:r>
                  <a:rPr lang="en" altLang="ko-Kore-KR" sz="1400" b="0" i="0">
                    <a:solidFill>
                      <a:srgbClr val="669955"/>
                    </a:solidFill>
                    <a:effectLst/>
                    <a:latin typeface="+mn-ea"/>
                  </a:rPr>
                  <a:t>True</a:t>
                </a:r>
                <a:r>
                  <a:rPr lang="en-US" altLang="ko-KR" sz="1400">
                    <a:latin typeface="+mn-ea"/>
                  </a:rPr>
                  <a:t>)(train_x)</a:t>
                </a:r>
              </a:p>
              <a:p>
                <a:pPr marL="363537" lvl="1" indent="0">
                  <a:buNone/>
                </a:pPr>
                <a:endParaRPr lang="en-US" altLang="ko-KR" sz="1400">
                  <a:latin typeface="+mn-ea"/>
                </a:endParaRPr>
              </a:p>
              <a:p>
                <a:pPr marL="363537" lvl="1" indent="0">
                  <a:buNone/>
                </a:pPr>
                <a:r>
                  <a:rPr lang="en-US" altLang="ko-KR" sz="1400">
                    <a:latin typeface="+mn-ea"/>
                  </a:rPr>
                  <a:t>hidden_states, 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last_state</a:t>
                </a:r>
                <a:r>
                  <a:rPr lang="en-US" altLang="ko-KR" sz="1400">
                    <a:latin typeface="+mn-ea"/>
                  </a:rPr>
                  <a:t> = SimpleRNN(3, 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return_sequences=</a:t>
                </a:r>
                <a:r>
                  <a:rPr lang="en" altLang="ko-Kore-KR" sz="1400" b="0" i="0">
                    <a:solidFill>
                      <a:srgbClr val="669955"/>
                    </a:solidFill>
                    <a:effectLst/>
                    <a:latin typeface="+mn-ea"/>
                  </a:rPr>
                  <a:t>True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, return_state=</a:t>
                </a:r>
                <a:r>
                  <a:rPr lang="en" altLang="ko-Kore-KR" sz="1400" b="0" i="0">
                    <a:solidFill>
                      <a:srgbClr val="669955"/>
                    </a:solidFill>
                    <a:effectLst/>
                    <a:latin typeface="+mn-ea"/>
                  </a:rPr>
                  <a:t>True</a:t>
                </a:r>
                <a:r>
                  <a:rPr lang="en-US" altLang="ko-KR" sz="1400">
                    <a:latin typeface="+mn-ea"/>
                  </a:rPr>
                  <a:t>)(train_x)</a:t>
                </a:r>
              </a:p>
              <a:p>
                <a:endParaRPr lang="en-US" altLang="ko-KR" sz="1600">
                  <a:latin typeface="+mn-ea"/>
                </a:endParaRPr>
              </a:p>
            </p:txBody>
          </p:sp>
        </mc:Choice>
        <mc:Fallback xmlns="">
          <p:sp>
            <p:nvSpPr>
              <p:cNvPr id="17" name="내용 개체 틀 4">
                <a:extLst>
                  <a:ext uri="{FF2B5EF4-FFF2-40B4-BE49-F238E27FC236}">
                    <a16:creationId xmlns:a16="http://schemas.microsoft.com/office/drawing/2014/main" id="{AAA4CBD0-0EAF-6A31-BE31-05914E18F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7" y="1412776"/>
                <a:ext cx="9217025" cy="3219343"/>
              </a:xfrm>
              <a:prstGeom prst="rect">
                <a:avLst/>
              </a:prstGeom>
              <a:blipFill>
                <a:blip r:embed="rId6"/>
                <a:stretch>
                  <a:fillRect l="-413" t="-78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60972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keras.layers.RNN, 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RNN (Recurrent Neural Networks) </a:t>
            </a:r>
            <a:r>
              <a:rPr lang="ko-KR" altLang="en-US" sz="1600">
                <a:latin typeface="+mn-ea"/>
              </a:rPr>
              <a:t>위상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NLP (Natural Language Processing, </a:t>
            </a:r>
            <a:r>
              <a:rPr lang="ko-KR" altLang="en-US" sz="1400">
                <a:latin typeface="+mn-ea"/>
              </a:rPr>
              <a:t>자연어 처리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ko-KR" altLang="en-US" sz="1400">
                <a:latin typeface="+mn-ea"/>
              </a:rPr>
              <a:t>언어 모델</a:t>
            </a:r>
            <a:r>
              <a:rPr lang="en-US" altLang="ko-KR" sz="1400">
                <a:latin typeface="+mn-ea"/>
              </a:rPr>
              <a:t>:</a:t>
            </a:r>
            <a:r>
              <a:rPr lang="ko-KR" altLang="en-US" sz="1400">
                <a:latin typeface="+mn-ea"/>
              </a:rPr>
              <a:t> 이전 단어가 주어질 때 텍스트 내에서 어떤 단어의 확률을 예측하는 모델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6F28EB-8472-36E7-597C-8C0DF998E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21" y="3479522"/>
            <a:ext cx="8153957" cy="255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4868F4-1D5B-9DBB-D547-4BFF5E399B21}"/>
              </a:ext>
            </a:extLst>
          </p:cNvPr>
          <p:cNvSpPr txBox="1"/>
          <p:nvPr/>
        </p:nvSpPr>
        <p:spPr>
          <a:xfrm>
            <a:off x="7329314" y="3109422"/>
            <a:ext cx="1440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시계열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2420BD-8A33-E575-CC36-B6C3E0790234}"/>
              </a:ext>
            </a:extLst>
          </p:cNvPr>
          <p:cNvSpPr txBox="1"/>
          <p:nvPr/>
        </p:nvSpPr>
        <p:spPr>
          <a:xfrm>
            <a:off x="5097017" y="2708920"/>
            <a:ext cx="1872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solidFill>
                  <a:srgbClr val="0070C0"/>
                </a:solidFill>
                <a:latin typeface="+mn-ea"/>
              </a:rPr>
              <a:t>seq2seq</a:t>
            </a:r>
            <a:endParaRPr lang="ko-KR" altLang="en-US" sz="160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19526A-8C09-F32C-000F-5B8A7A09E088}"/>
              </a:ext>
            </a:extLst>
          </p:cNvPr>
          <p:cNvSpPr txBox="1"/>
          <p:nvPr/>
        </p:nvSpPr>
        <p:spPr>
          <a:xfrm>
            <a:off x="3440882" y="3132282"/>
            <a:ext cx="1440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감정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2F641-EC3B-4E86-9464-3CE1CA59F42E}"/>
              </a:ext>
            </a:extLst>
          </p:cNvPr>
          <p:cNvSpPr txBox="1"/>
          <p:nvPr/>
        </p:nvSpPr>
        <p:spPr>
          <a:xfrm>
            <a:off x="1424608" y="3140199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이미지에서 텍스트 생성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BE2D1A-12ED-6F24-8CD9-E5EE1A3A6D2D}"/>
              </a:ext>
            </a:extLst>
          </p:cNvPr>
          <p:cNvSpPr txBox="1"/>
          <p:nvPr/>
        </p:nvSpPr>
        <p:spPr>
          <a:xfrm>
            <a:off x="920552" y="6207115"/>
            <a:ext cx="7848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https://wandb.ai/wandb_fc/korean/reports/Keras-LSTM---VmlldzoxNTEzMTg3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20A7D-CA6D-C799-9AEB-737B49D4E41A}"/>
              </a:ext>
            </a:extLst>
          </p:cNvPr>
          <p:cNvSpPr txBox="1"/>
          <p:nvPr/>
        </p:nvSpPr>
        <p:spPr>
          <a:xfrm>
            <a:off x="5241032" y="3105096"/>
            <a:ext cx="1440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기계 번역</a:t>
            </a:r>
          </a:p>
        </p:txBody>
      </p:sp>
    </p:spTree>
    <p:extLst>
      <p:ext uri="{BB962C8B-B14F-4D97-AF65-F5344CB8AC3E}">
        <p14:creationId xmlns:p14="http://schemas.microsoft.com/office/powerpoint/2010/main" val="86691671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keras.layers.RNN, 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5204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Bidirectional</a:t>
            </a:r>
          </a:p>
          <a:p>
            <a:pPr lvl="1"/>
            <a:r>
              <a:rPr lang="en-US" altLang="ko-KR" sz="1400">
                <a:latin typeface="+mn-ea"/>
              </a:rPr>
              <a:t>Forward, Backward </a:t>
            </a:r>
            <a:r>
              <a:rPr lang="ko-KR" altLang="en-US" sz="1400">
                <a:latin typeface="+mn-ea"/>
              </a:rPr>
              <a:t>양방향으로 </a:t>
            </a:r>
            <a:r>
              <a:rPr lang="en-US" altLang="ko-KR" sz="1400">
                <a:latin typeface="+mn-ea"/>
              </a:rPr>
              <a:t>RNN </a:t>
            </a:r>
            <a:r>
              <a:rPr lang="ko-KR" altLang="en-US" sz="1400">
                <a:latin typeface="+mn-ea"/>
              </a:rPr>
              <a:t>실행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" altLang="ko-Kore-KR" sz="1600" b="0" i="0">
                <a:solidFill>
                  <a:srgbClr val="444444"/>
                </a:solidFill>
                <a:effectLst/>
                <a:latin typeface="SF Mono"/>
              </a:rPr>
              <a:t>bilstm = Bidirectional(LSTM(</a:t>
            </a:r>
            <a:r>
              <a:rPr lang="en" altLang="ko-Kore-KR" sz="1600" b="0" i="0">
                <a:solidFill>
                  <a:srgbClr val="880000"/>
                </a:solidFill>
                <a:effectLst/>
                <a:latin typeface="SF Mono"/>
              </a:rPr>
              <a:t>3</a:t>
            </a:r>
            <a:r>
              <a:rPr lang="en" altLang="ko-Kore-KR" sz="1600" b="0" i="0">
                <a:solidFill>
                  <a:srgbClr val="444444"/>
                </a:solidFill>
                <a:effectLst/>
                <a:latin typeface="SF Mono"/>
              </a:rPr>
              <a:t>, return_sequences=</a:t>
            </a:r>
            <a:r>
              <a:rPr lang="en" altLang="ko-Kore-KR" sz="1600" b="0" i="0">
                <a:solidFill>
                  <a:srgbClr val="669955"/>
                </a:solidFill>
                <a:effectLst/>
                <a:latin typeface="SF Mono"/>
              </a:rPr>
              <a:t>False</a:t>
            </a:r>
            <a:r>
              <a:rPr lang="en" altLang="ko-Kore-KR" sz="1600" b="0" i="0">
                <a:solidFill>
                  <a:srgbClr val="444444"/>
                </a:solidFill>
                <a:effectLst/>
                <a:latin typeface="SF Mono"/>
              </a:rPr>
              <a:t>, return_state=</a:t>
            </a:r>
            <a:r>
              <a:rPr lang="en" altLang="ko-Kore-KR" sz="1600" b="0" i="0">
                <a:solidFill>
                  <a:srgbClr val="669955"/>
                </a:solidFill>
                <a:effectLst/>
                <a:latin typeface="SF Mono"/>
              </a:rPr>
              <a:t>True</a:t>
            </a:r>
            <a:r>
              <a:rPr lang="en" altLang="ko-Kore-KR" sz="1600" b="0" i="0">
                <a:solidFill>
                  <a:srgbClr val="444444"/>
                </a:solidFill>
                <a:effectLst/>
                <a:latin typeface="SF Mono"/>
              </a:rPr>
              <a:t>) </a:t>
            </a:r>
          </a:p>
          <a:p>
            <a:pPr marL="363537" lvl="1" indent="0">
              <a:buNone/>
            </a:pPr>
            <a:r>
              <a:rPr lang="en" altLang="ko-Kore-KR" sz="1600" b="0" i="0">
                <a:solidFill>
                  <a:srgbClr val="444444"/>
                </a:solidFill>
                <a:effectLst/>
                <a:latin typeface="SF Mono"/>
              </a:rPr>
              <a:t>hidden_states, forward_h, forward_c, backward_h, backward_c = bilstm(train_X)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1028" name="Picture 4" descr="A drawing of the information flow in the model">
            <a:extLst>
              <a:ext uri="{FF2B5EF4-FFF2-40B4-BE49-F238E27FC236}">
                <a16:creationId xmlns:a16="http://schemas.microsoft.com/office/drawing/2014/main" id="{A324732C-0C8F-3F09-948E-8D9322635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2512089"/>
            <a:ext cx="3600400" cy="3803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92DCF4-969C-4BFD-0DC0-54B97A7B37F2}"/>
              </a:ext>
            </a:extLst>
          </p:cNvPr>
          <p:cNvSpPr txBox="1"/>
          <p:nvPr/>
        </p:nvSpPr>
        <p:spPr>
          <a:xfrm>
            <a:off x="704528" y="6336531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https://www.tensorflow.org/text/tutorials/text_classification_rnn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EF998F4-3565-7334-01A3-0F7A72F5E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112" y="3779260"/>
            <a:ext cx="2910954" cy="250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25273A-EF75-D583-88C3-BA6711CFFDF0}"/>
              </a:ext>
            </a:extLst>
          </p:cNvPr>
          <p:cNvSpPr txBox="1"/>
          <p:nvPr/>
        </p:nvSpPr>
        <p:spPr>
          <a:xfrm>
            <a:off x="6002843" y="6344275"/>
            <a:ext cx="2869223" cy="25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https://wikidocs.net/22886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F0E58-1566-F0FE-C5A0-D985C038E2FA}"/>
              </a:ext>
            </a:extLst>
          </p:cNvPr>
          <p:cNvSpPr txBox="1"/>
          <p:nvPr/>
        </p:nvSpPr>
        <p:spPr>
          <a:xfrm>
            <a:off x="5961112" y="3387240"/>
            <a:ext cx="2869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Deep RNN</a:t>
            </a:r>
            <a:endParaRPr lang="ko-KR" altLang="en-US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24387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19050"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32707</TotalTime>
  <Words>17693</Words>
  <Application>Microsoft Office PowerPoint</Application>
  <PresentationFormat>A4 용지(210x297mm)</PresentationFormat>
  <Paragraphs>3702</Paragraphs>
  <Slides>240</Slides>
  <Notes>219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240</vt:i4>
      </vt:variant>
    </vt:vector>
  </HeadingPairs>
  <TitlesOfParts>
    <vt:vector size="250" baseType="lpstr">
      <vt:lpstr>-apple-system</vt:lpstr>
      <vt:lpstr>Menlo</vt:lpstr>
      <vt:lpstr>SF Mono</vt:lpstr>
      <vt:lpstr>맑은 고딕</vt:lpstr>
      <vt:lpstr>Arial</vt:lpstr>
      <vt:lpstr>Cambria Math</vt:lpstr>
      <vt:lpstr>Open Sans</vt:lpstr>
      <vt:lpstr>Verdana</vt:lpstr>
      <vt:lpstr>Wingdings</vt:lpstr>
      <vt:lpstr>Office 테마</vt:lpstr>
      <vt:lpstr>Deep Learning</vt:lpstr>
      <vt:lpstr>History</vt:lpstr>
      <vt:lpstr>목      차</vt:lpstr>
      <vt:lpstr>목      차</vt:lpstr>
      <vt:lpstr>Introduction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Application</vt:lpstr>
      <vt:lpstr>Application</vt:lpstr>
      <vt:lpstr>Application</vt:lpstr>
      <vt:lpstr>Deep Learning 응용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Neural Networks</vt:lpstr>
      <vt:lpstr>Logistic Regression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CNN (Convolutional Neural Networks)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LSTM (Long Short Term Memory Network) </vt:lpstr>
      <vt:lpstr>RNN</vt:lpstr>
      <vt:lpstr>RNN (Recurrent Neural Networks)</vt:lpstr>
      <vt:lpstr>RNN</vt:lpstr>
      <vt:lpstr>GAN (Generative Adversarial Networks)</vt:lpstr>
      <vt:lpstr>GAN</vt:lpstr>
      <vt:lpstr>RBFN (Radial Basis Function Network)</vt:lpstr>
      <vt:lpstr>MLP (Multilayer Perceptron)</vt:lpstr>
      <vt:lpstr>SOM (Self Organizing Map)</vt:lpstr>
      <vt:lpstr>DBN (Deep Belief Network)</vt:lpstr>
      <vt:lpstr>RBM (Restricted Boltzmann Machine)</vt:lpstr>
      <vt:lpstr>AutoEncoder</vt:lpstr>
      <vt:lpstr>AutoEncoder</vt:lpstr>
      <vt:lpstr>Word Embedding</vt:lpstr>
      <vt:lpstr>Embedding</vt:lpstr>
      <vt:lpstr>Embedding</vt:lpstr>
      <vt:lpstr>Embedding</vt:lpstr>
      <vt:lpstr>Embedding</vt:lpstr>
      <vt:lpstr>Embedding</vt:lpstr>
      <vt:lpstr>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비지도학습</vt:lpstr>
      <vt:lpstr>비지도학습</vt:lpstr>
      <vt:lpstr>RL (Reinforcement Learning)</vt:lpstr>
      <vt:lpstr>RL</vt:lpstr>
      <vt:lpstr>RL</vt:lpstr>
      <vt:lpstr>RL</vt:lpstr>
      <vt:lpstr>RL</vt:lpstr>
      <vt:lpstr>RL</vt:lpstr>
      <vt:lpstr>RL</vt:lpstr>
      <vt:lpstr>RL</vt:lpstr>
      <vt:lpstr>RL</vt:lpstr>
      <vt:lpstr>AutoML</vt:lpstr>
      <vt:lpstr>AutoML</vt:lpstr>
      <vt:lpstr>AutoML</vt:lpstr>
      <vt:lpstr>AutoML</vt:lpstr>
      <vt:lpstr>AutoML</vt:lpstr>
      <vt:lpstr>AutoML</vt:lpstr>
      <vt:lpstr>AI 반도체</vt:lpstr>
      <vt:lpstr>AI 반도체</vt:lpstr>
      <vt:lpstr>Deep Learning 활용</vt:lpstr>
      <vt:lpstr>Deep Learning 활용</vt:lpstr>
      <vt:lpstr>Deep Learning 활용</vt:lpstr>
      <vt:lpstr>Deep Learning 활용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캡쳐</dc:title>
  <dc:creator>Microsoft Corporation</dc:creator>
  <cp:lastModifiedBy>계현 김</cp:lastModifiedBy>
  <cp:revision>3922</cp:revision>
  <cp:lastPrinted>2022-05-11T11:02:30Z</cp:lastPrinted>
  <dcterms:created xsi:type="dcterms:W3CDTF">2006-10-05T04:04:58Z</dcterms:created>
  <dcterms:modified xsi:type="dcterms:W3CDTF">2023-08-21T08:57:02Z</dcterms:modified>
</cp:coreProperties>
</file>